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1"/>
    <p:sldId id="257" r:id="rId32"/>
    <p:sldId id="258" r:id="rId33"/>
    <p:sldId id="259" r:id="rId34"/>
    <p:sldId id="260" r:id="rId35"/>
    <p:sldId id="261" r:id="rId36"/>
    <p:sldId id="262" r:id="rId37"/>
    <p:sldId id="263" r:id="rId38"/>
    <p:sldId id="264" r:id="rId39"/>
    <p:sldId id="265" r:id="rId40"/>
    <p:sldId id="266" r:id="rId41"/>
    <p:sldId id="267" r:id="rId42"/>
    <p:sldId id="268" r:id="rId43"/>
  </p:sldIdLst>
  <p:sldSz cx="9753600" cy="7315200"/>
  <p:notesSz cx="6858000" cy="9144000"/>
  <p:embeddedFontLst>
    <p:embeddedFont>
      <p:font typeface="Sifonn" charset="1" panose="00000000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DM Serif Display" charset="1" panose="00000000000000000000"/>
      <p:regular r:id="rId11"/>
    </p:embeddedFont>
    <p:embeddedFont>
      <p:font typeface="DM Serif Display Italics" charset="1" panose="00000000000000000000"/>
      <p:regular r:id="rId12"/>
    </p:embeddedFont>
    <p:embeddedFont>
      <p:font typeface="Poppins" charset="1" panose="00000500000000000000"/>
      <p:regular r:id="rId13"/>
    </p:embeddedFont>
    <p:embeddedFont>
      <p:font typeface="Poppins Bold" charset="1" panose="00000800000000000000"/>
      <p:regular r:id="rId14"/>
    </p:embeddedFont>
    <p:embeddedFont>
      <p:font typeface="Poppins Italics" charset="1" panose="00000500000000000000"/>
      <p:regular r:id="rId15"/>
    </p:embeddedFont>
    <p:embeddedFont>
      <p:font typeface="Poppins Bold Italics" charset="1" panose="00000800000000000000"/>
      <p:regular r:id="rId16"/>
    </p:embeddedFont>
    <p:embeddedFont>
      <p:font typeface="Poppins Thin" charset="1" panose="00000300000000000000"/>
      <p:regular r:id="rId17"/>
    </p:embeddedFont>
    <p:embeddedFont>
      <p:font typeface="Poppins Thin Italics" charset="1" panose="00000300000000000000"/>
      <p:regular r:id="rId18"/>
    </p:embeddedFont>
    <p:embeddedFont>
      <p:font typeface="Poppins Extra-Light" charset="1" panose="00000300000000000000"/>
      <p:regular r:id="rId19"/>
    </p:embeddedFont>
    <p:embeddedFont>
      <p:font typeface="Poppins Extra-Light Italics" charset="1" panose="00000300000000000000"/>
      <p:regular r:id="rId20"/>
    </p:embeddedFont>
    <p:embeddedFont>
      <p:font typeface="Poppins Light" charset="1" panose="00000400000000000000"/>
      <p:regular r:id="rId21"/>
    </p:embeddedFont>
    <p:embeddedFont>
      <p:font typeface="Poppins Light Italics" charset="1" panose="00000400000000000000"/>
      <p:regular r:id="rId22"/>
    </p:embeddedFont>
    <p:embeddedFont>
      <p:font typeface="Poppins Medium" charset="1" panose="00000600000000000000"/>
      <p:regular r:id="rId23"/>
    </p:embeddedFont>
    <p:embeddedFont>
      <p:font typeface="Poppins Medium Italics" charset="1" panose="00000600000000000000"/>
      <p:regular r:id="rId24"/>
    </p:embeddedFont>
    <p:embeddedFont>
      <p:font typeface="Poppins Semi-Bold" charset="1" panose="00000700000000000000"/>
      <p:regular r:id="rId25"/>
    </p:embeddedFont>
    <p:embeddedFont>
      <p:font typeface="Poppins Semi-Bold Italics" charset="1" panose="00000700000000000000"/>
      <p:regular r:id="rId26"/>
    </p:embeddedFont>
    <p:embeddedFont>
      <p:font typeface="Poppins Ultra-Bold" charset="1" panose="00000900000000000000"/>
      <p:regular r:id="rId27"/>
    </p:embeddedFont>
    <p:embeddedFont>
      <p:font typeface="Poppins Ultra-Bold Italics" charset="1" panose="00000900000000000000"/>
      <p:regular r:id="rId28"/>
    </p:embeddedFont>
    <p:embeddedFont>
      <p:font typeface="Poppins Heavy" charset="1" panose="00000A00000000000000"/>
      <p:regular r:id="rId29"/>
    </p:embeddedFont>
    <p:embeddedFont>
      <p:font typeface="Poppins Heavy Italics" charset="1" panose="00000A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slides/slide1.xml" Type="http://schemas.openxmlformats.org/officeDocument/2006/relationships/slide"/><Relationship Id="rId32" Target="slides/slide2.xml" Type="http://schemas.openxmlformats.org/officeDocument/2006/relationships/slide"/><Relationship Id="rId33" Target="slides/slide3.xml" Type="http://schemas.openxmlformats.org/officeDocument/2006/relationships/slide"/><Relationship Id="rId34" Target="slides/slide4.xml" Type="http://schemas.openxmlformats.org/officeDocument/2006/relationships/slide"/><Relationship Id="rId35" Target="slides/slide5.xml" Type="http://schemas.openxmlformats.org/officeDocument/2006/relationships/slide"/><Relationship Id="rId36" Target="slides/slide6.xml" Type="http://schemas.openxmlformats.org/officeDocument/2006/relationships/slide"/><Relationship Id="rId37" Target="slides/slide7.xml" Type="http://schemas.openxmlformats.org/officeDocument/2006/relationships/slide"/><Relationship Id="rId38" Target="slides/slide8.xml" Type="http://schemas.openxmlformats.org/officeDocument/2006/relationships/slide"/><Relationship Id="rId39" Target="slides/slide9.xml" Type="http://schemas.openxmlformats.org/officeDocument/2006/relationships/slide"/><Relationship Id="rId4" Target="theme/theme1.xml" Type="http://schemas.openxmlformats.org/officeDocument/2006/relationships/theme"/><Relationship Id="rId40" Target="slides/slide10.xml" Type="http://schemas.openxmlformats.org/officeDocument/2006/relationships/slide"/><Relationship Id="rId41" Target="slides/slide11.xml" Type="http://schemas.openxmlformats.org/officeDocument/2006/relationships/slide"/><Relationship Id="rId42" Target="slides/slide12.xml" Type="http://schemas.openxmlformats.org/officeDocument/2006/relationships/slide"/><Relationship Id="rId43"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jpe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1.jpe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jpe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jpe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jpe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jpe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jpe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jpe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1EA"/>
        </a:solidFill>
      </p:bgPr>
    </p:bg>
    <p:spTree>
      <p:nvGrpSpPr>
        <p:cNvPr id="1" name=""/>
        <p:cNvGrpSpPr/>
        <p:nvPr/>
      </p:nvGrpSpPr>
      <p:grpSpPr>
        <a:xfrm>
          <a:off x="0" y="0"/>
          <a:ext cx="0" cy="0"/>
          <a:chOff x="0" y="0"/>
          <a:chExt cx="0" cy="0"/>
        </a:xfrm>
      </p:grpSpPr>
      <p:sp>
        <p:nvSpPr>
          <p:cNvPr name="Freeform 2" id="2"/>
          <p:cNvSpPr/>
          <p:nvPr/>
        </p:nvSpPr>
        <p:spPr>
          <a:xfrm flipH="false" flipV="true" rot="0">
            <a:off x="5328914" y="-248481"/>
            <a:ext cx="4682831" cy="4700458"/>
          </a:xfrm>
          <a:custGeom>
            <a:avLst/>
            <a:gdLst/>
            <a:ahLst/>
            <a:cxnLst/>
            <a:rect r="r" b="b" t="t" l="l"/>
            <a:pathLst>
              <a:path h="4700458" w="4682831">
                <a:moveTo>
                  <a:pt x="0" y="4700458"/>
                </a:moveTo>
                <a:lnTo>
                  <a:pt x="4682831" y="4700458"/>
                </a:lnTo>
                <a:lnTo>
                  <a:pt x="4682831" y="0"/>
                </a:lnTo>
                <a:lnTo>
                  <a:pt x="0" y="0"/>
                </a:lnTo>
                <a:lnTo>
                  <a:pt x="0" y="470045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36394" y="2010912"/>
            <a:ext cx="7310563" cy="3835146"/>
          </a:xfrm>
          <a:prstGeom prst="rect">
            <a:avLst/>
          </a:prstGeom>
        </p:spPr>
        <p:txBody>
          <a:bodyPr anchor="t" rtlCol="false" tIns="0" lIns="0" bIns="0" rIns="0">
            <a:spAutoFit/>
          </a:bodyPr>
          <a:lstStyle/>
          <a:p>
            <a:pPr>
              <a:lnSpc>
                <a:spcPts val="10199"/>
              </a:lnSpc>
            </a:pPr>
            <a:r>
              <a:rPr lang="en-US" sz="9999">
                <a:solidFill>
                  <a:srgbClr val="273335"/>
                </a:solidFill>
                <a:latin typeface="DM Serif Display"/>
              </a:rPr>
              <a:t>Team </a:t>
            </a:r>
          </a:p>
          <a:p>
            <a:pPr>
              <a:lnSpc>
                <a:spcPts val="9894"/>
              </a:lnSpc>
            </a:pPr>
            <a:r>
              <a:rPr lang="en-US" sz="9700">
                <a:solidFill>
                  <a:srgbClr val="273335"/>
                </a:solidFill>
                <a:latin typeface="DM Serif Display"/>
              </a:rPr>
              <a:t>The Last of Us</a:t>
            </a:r>
          </a:p>
        </p:txBody>
      </p:sp>
      <p:grpSp>
        <p:nvGrpSpPr>
          <p:cNvPr name="Group 4" id="4"/>
          <p:cNvGrpSpPr/>
          <p:nvPr/>
        </p:nvGrpSpPr>
        <p:grpSpPr>
          <a:xfrm rot="0">
            <a:off x="5328914" y="6432771"/>
            <a:ext cx="5436086" cy="990700"/>
            <a:chOff x="0" y="0"/>
            <a:chExt cx="8620203" cy="1570990"/>
          </a:xfrm>
        </p:grpSpPr>
        <p:sp>
          <p:nvSpPr>
            <p:cNvPr name="Freeform 5" id="5"/>
            <p:cNvSpPr/>
            <p:nvPr/>
          </p:nvSpPr>
          <p:spPr>
            <a:xfrm flipH="false" flipV="false" rot="0">
              <a:off x="0" y="0"/>
              <a:ext cx="1863090" cy="1570990"/>
            </a:xfrm>
            <a:custGeom>
              <a:avLst/>
              <a:gdLst/>
              <a:ahLst/>
              <a:cxnLst/>
              <a:rect r="r" b="b" t="t" l="l"/>
              <a:pathLst>
                <a:path h="1570990" w="1863090">
                  <a:moveTo>
                    <a:pt x="956310" y="0"/>
                  </a:moveTo>
                  <a:lnTo>
                    <a:pt x="906780" y="0"/>
                  </a:lnTo>
                  <a:lnTo>
                    <a:pt x="0" y="1570990"/>
                  </a:lnTo>
                  <a:lnTo>
                    <a:pt x="49530" y="1570990"/>
                  </a:lnTo>
                  <a:lnTo>
                    <a:pt x="901700" y="1570990"/>
                  </a:lnTo>
                  <a:lnTo>
                    <a:pt x="951230" y="1570990"/>
                  </a:lnTo>
                  <a:lnTo>
                    <a:pt x="1813560" y="1570990"/>
                  </a:lnTo>
                  <a:lnTo>
                    <a:pt x="1863090" y="1570990"/>
                  </a:lnTo>
                  <a:close/>
                </a:path>
              </a:pathLst>
            </a:custGeom>
            <a:solidFill>
              <a:srgbClr val="82421E"/>
            </a:solidFill>
          </p:spPr>
        </p:sp>
        <p:sp>
          <p:nvSpPr>
            <p:cNvPr name="Freeform 6" id="6"/>
            <p:cNvSpPr/>
            <p:nvPr/>
          </p:nvSpPr>
          <p:spPr>
            <a:xfrm flipH="false" flipV="false" rot="0">
              <a:off x="906780" y="0"/>
              <a:ext cx="7713423" cy="1570990"/>
            </a:xfrm>
            <a:custGeom>
              <a:avLst/>
              <a:gdLst/>
              <a:ahLst/>
              <a:cxnLst/>
              <a:rect r="r" b="b" t="t" l="l"/>
              <a:pathLst>
                <a:path h="1570990" w="7713423">
                  <a:moveTo>
                    <a:pt x="6806643" y="0"/>
                  </a:moveTo>
                  <a:lnTo>
                    <a:pt x="0" y="0"/>
                  </a:lnTo>
                  <a:lnTo>
                    <a:pt x="906780" y="1570990"/>
                  </a:lnTo>
                  <a:lnTo>
                    <a:pt x="7713423" y="1570990"/>
                  </a:lnTo>
                  <a:close/>
                </a:path>
              </a:pathLst>
            </a:custGeom>
            <a:solidFill>
              <a:srgbClr val="82421E"/>
            </a:solidFill>
          </p:spPr>
        </p:sp>
      </p:grpSp>
      <p:sp>
        <p:nvSpPr>
          <p:cNvPr name="Freeform 7" id="7"/>
          <p:cNvSpPr/>
          <p:nvPr/>
        </p:nvSpPr>
        <p:spPr>
          <a:xfrm flipH="true" flipV="false" rot="0">
            <a:off x="-1283301" y="2261214"/>
            <a:ext cx="3439093" cy="5181308"/>
          </a:xfrm>
          <a:custGeom>
            <a:avLst/>
            <a:gdLst/>
            <a:ahLst/>
            <a:cxnLst/>
            <a:rect r="r" b="b" t="t" l="l"/>
            <a:pathLst>
              <a:path h="5181308" w="3439093">
                <a:moveTo>
                  <a:pt x="3439092" y="0"/>
                </a:moveTo>
                <a:lnTo>
                  <a:pt x="0" y="0"/>
                </a:lnTo>
                <a:lnTo>
                  <a:pt x="0" y="5181307"/>
                </a:lnTo>
                <a:lnTo>
                  <a:pt x="3439092" y="5181307"/>
                </a:lnTo>
                <a:lnTo>
                  <a:pt x="343909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00110" y="803134"/>
            <a:ext cx="859088" cy="860163"/>
          </a:xfrm>
          <a:custGeom>
            <a:avLst/>
            <a:gdLst/>
            <a:ahLst/>
            <a:cxnLst/>
            <a:rect r="r" b="b" t="t" l="l"/>
            <a:pathLst>
              <a:path h="860163" w="859088">
                <a:moveTo>
                  <a:pt x="0" y="0"/>
                </a:moveTo>
                <a:lnTo>
                  <a:pt x="859088" y="0"/>
                </a:lnTo>
                <a:lnTo>
                  <a:pt x="859088" y="860163"/>
                </a:lnTo>
                <a:lnTo>
                  <a:pt x="0" y="8601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736394" y="937755"/>
            <a:ext cx="822804" cy="590923"/>
          </a:xfrm>
          <a:custGeom>
            <a:avLst/>
            <a:gdLst/>
            <a:ahLst/>
            <a:cxnLst/>
            <a:rect r="r" b="b" t="t" l="l"/>
            <a:pathLst>
              <a:path h="590923" w="822804">
                <a:moveTo>
                  <a:pt x="0" y="0"/>
                </a:moveTo>
                <a:lnTo>
                  <a:pt x="822804" y="0"/>
                </a:lnTo>
                <a:lnTo>
                  <a:pt x="822804" y="590922"/>
                </a:lnTo>
                <a:lnTo>
                  <a:pt x="0" y="5909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1654335" y="908167"/>
            <a:ext cx="1660361" cy="274320"/>
          </a:xfrm>
          <a:prstGeom prst="rect">
            <a:avLst/>
          </a:prstGeom>
        </p:spPr>
        <p:txBody>
          <a:bodyPr anchor="t" rtlCol="false" tIns="0" lIns="0" bIns="0" rIns="0">
            <a:spAutoFit/>
          </a:bodyPr>
          <a:lstStyle/>
          <a:p>
            <a:pPr>
              <a:lnSpc>
                <a:spcPts val="2040"/>
              </a:lnSpc>
            </a:pPr>
            <a:r>
              <a:rPr lang="en-US" sz="2000">
                <a:solidFill>
                  <a:srgbClr val="273335"/>
                </a:solidFill>
                <a:latin typeface="DM Serif Display"/>
              </a:rPr>
              <a:t>STGI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1EA"/>
        </a:solidFill>
      </p:bgPr>
    </p:bg>
    <p:spTree>
      <p:nvGrpSpPr>
        <p:cNvPr id="1" name=""/>
        <p:cNvGrpSpPr/>
        <p:nvPr/>
      </p:nvGrpSpPr>
      <p:grpSpPr>
        <a:xfrm>
          <a:off x="0" y="0"/>
          <a:ext cx="0" cy="0"/>
          <a:chOff x="0" y="0"/>
          <a:chExt cx="0" cy="0"/>
        </a:xfrm>
      </p:grpSpPr>
      <p:sp>
        <p:nvSpPr>
          <p:cNvPr name="Freeform 2" id="2"/>
          <p:cNvSpPr/>
          <p:nvPr/>
        </p:nvSpPr>
        <p:spPr>
          <a:xfrm flipH="false" flipV="false" rot="0">
            <a:off x="6120928" y="5948113"/>
            <a:ext cx="3631809" cy="1271133"/>
          </a:xfrm>
          <a:custGeom>
            <a:avLst/>
            <a:gdLst/>
            <a:ahLst/>
            <a:cxnLst/>
            <a:rect r="r" b="b" t="t" l="l"/>
            <a:pathLst>
              <a:path h="1271133" w="3631809">
                <a:moveTo>
                  <a:pt x="0" y="0"/>
                </a:moveTo>
                <a:lnTo>
                  <a:pt x="3631809" y="0"/>
                </a:lnTo>
                <a:lnTo>
                  <a:pt x="3631809" y="1271134"/>
                </a:lnTo>
                <a:lnTo>
                  <a:pt x="0" y="12711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43022" y="5999783"/>
            <a:ext cx="1207212" cy="1200170"/>
          </a:xfrm>
          <a:custGeom>
            <a:avLst/>
            <a:gdLst/>
            <a:ahLst/>
            <a:cxnLst/>
            <a:rect r="r" b="b" t="t" l="l"/>
            <a:pathLst>
              <a:path h="1200170" w="1207212">
                <a:moveTo>
                  <a:pt x="0" y="0"/>
                </a:moveTo>
                <a:lnTo>
                  <a:pt x="1207213" y="0"/>
                </a:lnTo>
                <a:lnTo>
                  <a:pt x="1207213" y="1200171"/>
                </a:lnTo>
                <a:lnTo>
                  <a:pt x="0" y="1200171"/>
                </a:lnTo>
                <a:lnTo>
                  <a:pt x="0" y="0"/>
                </a:lnTo>
                <a:close/>
              </a:path>
            </a:pathLst>
          </a:custGeom>
          <a:blipFill>
            <a:blip r:embed="rId4">
              <a:alphaModFix amt="42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0" y="5744242"/>
            <a:ext cx="1029627" cy="1551227"/>
          </a:xfrm>
          <a:custGeom>
            <a:avLst/>
            <a:gdLst/>
            <a:ahLst/>
            <a:cxnLst/>
            <a:rect r="r" b="b" t="t" l="l"/>
            <a:pathLst>
              <a:path h="1551227" w="1029627">
                <a:moveTo>
                  <a:pt x="1029627" y="0"/>
                </a:moveTo>
                <a:lnTo>
                  <a:pt x="0" y="0"/>
                </a:lnTo>
                <a:lnTo>
                  <a:pt x="0" y="1551227"/>
                </a:lnTo>
                <a:lnTo>
                  <a:pt x="1029627" y="1551227"/>
                </a:lnTo>
                <a:lnTo>
                  <a:pt x="10296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0">
            <a:off x="7216185" y="-245807"/>
            <a:ext cx="2537415" cy="2546967"/>
          </a:xfrm>
          <a:custGeom>
            <a:avLst/>
            <a:gdLst/>
            <a:ahLst/>
            <a:cxnLst/>
            <a:rect r="r" b="b" t="t" l="l"/>
            <a:pathLst>
              <a:path h="2546967" w="2537415">
                <a:moveTo>
                  <a:pt x="0" y="2546966"/>
                </a:moveTo>
                <a:lnTo>
                  <a:pt x="2537415" y="2546966"/>
                </a:lnTo>
                <a:lnTo>
                  <a:pt x="2537415" y="0"/>
                </a:lnTo>
                <a:lnTo>
                  <a:pt x="0" y="0"/>
                </a:lnTo>
                <a:lnTo>
                  <a:pt x="0" y="2546966"/>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601048" y="2100074"/>
            <a:ext cx="3316803" cy="3316803"/>
          </a:xfrm>
          <a:custGeom>
            <a:avLst/>
            <a:gdLst/>
            <a:ahLst/>
            <a:cxnLst/>
            <a:rect r="r" b="b" t="t" l="l"/>
            <a:pathLst>
              <a:path h="3316803" w="3316803">
                <a:moveTo>
                  <a:pt x="0" y="0"/>
                </a:moveTo>
                <a:lnTo>
                  <a:pt x="3316803" y="0"/>
                </a:lnTo>
                <a:lnTo>
                  <a:pt x="3316803" y="3316803"/>
                </a:lnTo>
                <a:lnTo>
                  <a:pt x="0" y="3316803"/>
                </a:lnTo>
                <a:lnTo>
                  <a:pt x="0" y="0"/>
                </a:lnTo>
                <a:close/>
              </a:path>
            </a:pathLst>
          </a:custGeom>
          <a:blipFill>
            <a:blip r:embed="rId10"/>
            <a:stretch>
              <a:fillRect l="0" t="0" r="0" b="0"/>
            </a:stretch>
          </a:blipFill>
        </p:spPr>
      </p:sp>
      <p:sp>
        <p:nvSpPr>
          <p:cNvPr name="TextBox 7" id="7"/>
          <p:cNvSpPr txBox="true"/>
          <p:nvPr/>
        </p:nvSpPr>
        <p:spPr>
          <a:xfrm rot="0">
            <a:off x="731520" y="798195"/>
            <a:ext cx="7622835" cy="550927"/>
          </a:xfrm>
          <a:prstGeom prst="rect">
            <a:avLst/>
          </a:prstGeom>
        </p:spPr>
        <p:txBody>
          <a:bodyPr anchor="t" rtlCol="false" tIns="0" lIns="0" bIns="0" rIns="0">
            <a:spAutoFit/>
          </a:bodyPr>
          <a:lstStyle/>
          <a:p>
            <a:pPr>
              <a:lnSpc>
                <a:spcPts val="4182"/>
              </a:lnSpc>
            </a:pPr>
            <a:r>
              <a:rPr lang="en-US" sz="4100">
                <a:solidFill>
                  <a:srgbClr val="273335"/>
                </a:solidFill>
                <a:latin typeface="DM Serif Display"/>
              </a:rPr>
              <a:t> Scalability and Performance</a:t>
            </a:r>
          </a:p>
        </p:txBody>
      </p:sp>
      <p:sp>
        <p:nvSpPr>
          <p:cNvPr name="TextBox 8" id="8"/>
          <p:cNvSpPr txBox="true"/>
          <p:nvPr/>
        </p:nvSpPr>
        <p:spPr>
          <a:xfrm rot="0">
            <a:off x="4659763" y="2385606"/>
            <a:ext cx="4173731" cy="2679064"/>
          </a:xfrm>
          <a:prstGeom prst="rect">
            <a:avLst/>
          </a:prstGeom>
        </p:spPr>
        <p:txBody>
          <a:bodyPr anchor="t" rtlCol="false" tIns="0" lIns="0" bIns="0" rIns="0">
            <a:spAutoFit/>
          </a:bodyPr>
          <a:lstStyle/>
          <a:p>
            <a:pPr>
              <a:lnSpc>
                <a:spcPts val="3010"/>
              </a:lnSpc>
            </a:pPr>
            <a:r>
              <a:rPr lang="en-US" sz="2150">
                <a:solidFill>
                  <a:srgbClr val="273335"/>
                </a:solidFill>
                <a:latin typeface="Poppins"/>
              </a:rPr>
              <a:t>The conversion tool should be capable of handling large or multiple HTML files efficiently without compromising on accuracy or speed. (So please avoid HTML to PDF and then PDF to DOCX conversion)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1EA"/>
        </a:solidFill>
      </p:bgPr>
    </p:bg>
    <p:spTree>
      <p:nvGrpSpPr>
        <p:cNvPr id="1" name=""/>
        <p:cNvGrpSpPr/>
        <p:nvPr/>
      </p:nvGrpSpPr>
      <p:grpSpPr>
        <a:xfrm>
          <a:off x="0" y="0"/>
          <a:ext cx="0" cy="0"/>
          <a:chOff x="0" y="0"/>
          <a:chExt cx="0" cy="0"/>
        </a:xfrm>
      </p:grpSpPr>
      <p:sp>
        <p:nvSpPr>
          <p:cNvPr name="Freeform 2" id="2"/>
          <p:cNvSpPr/>
          <p:nvPr/>
        </p:nvSpPr>
        <p:spPr>
          <a:xfrm flipH="true" flipV="false" rot="0">
            <a:off x="0" y="5744242"/>
            <a:ext cx="1029627" cy="1551227"/>
          </a:xfrm>
          <a:custGeom>
            <a:avLst/>
            <a:gdLst/>
            <a:ahLst/>
            <a:cxnLst/>
            <a:rect r="r" b="b" t="t" l="l"/>
            <a:pathLst>
              <a:path h="1551227" w="1029627">
                <a:moveTo>
                  <a:pt x="1029627" y="0"/>
                </a:moveTo>
                <a:lnTo>
                  <a:pt x="0" y="0"/>
                </a:lnTo>
                <a:lnTo>
                  <a:pt x="0" y="1551227"/>
                </a:lnTo>
                <a:lnTo>
                  <a:pt x="1029627" y="1551227"/>
                </a:lnTo>
                <a:lnTo>
                  <a:pt x="10296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7216185" y="-245807"/>
            <a:ext cx="2537415" cy="2546967"/>
          </a:xfrm>
          <a:custGeom>
            <a:avLst/>
            <a:gdLst/>
            <a:ahLst/>
            <a:cxnLst/>
            <a:rect r="r" b="b" t="t" l="l"/>
            <a:pathLst>
              <a:path h="2546967" w="2537415">
                <a:moveTo>
                  <a:pt x="0" y="2546966"/>
                </a:moveTo>
                <a:lnTo>
                  <a:pt x="2537415" y="2546966"/>
                </a:lnTo>
                <a:lnTo>
                  <a:pt x="2537415" y="0"/>
                </a:lnTo>
                <a:lnTo>
                  <a:pt x="0" y="0"/>
                </a:lnTo>
                <a:lnTo>
                  <a:pt x="0" y="2546966"/>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789076" y="2814064"/>
            <a:ext cx="897529" cy="897529"/>
            <a:chOff x="0" y="0"/>
            <a:chExt cx="1196705" cy="1196705"/>
          </a:xfrm>
        </p:grpSpPr>
        <p:sp>
          <p:nvSpPr>
            <p:cNvPr name="TextBox 5" id="5"/>
            <p:cNvSpPr txBox="true"/>
            <p:nvPr/>
          </p:nvSpPr>
          <p:spPr>
            <a:xfrm rot="0">
              <a:off x="267172" y="371595"/>
              <a:ext cx="662361" cy="396364"/>
            </a:xfrm>
            <a:prstGeom prst="rect">
              <a:avLst/>
            </a:prstGeom>
          </p:spPr>
          <p:txBody>
            <a:bodyPr anchor="t" rtlCol="false" tIns="0" lIns="0" bIns="0" rIns="0">
              <a:spAutoFit/>
            </a:bodyPr>
            <a:lstStyle/>
            <a:p>
              <a:pPr algn="ctr">
                <a:lnSpc>
                  <a:spcPts val="2345"/>
                </a:lnSpc>
              </a:pPr>
              <a:r>
                <a:rPr lang="en-US" sz="1675">
                  <a:solidFill>
                    <a:srgbClr val="000000"/>
                  </a:solidFill>
                  <a:latin typeface="Poppins"/>
                </a:rPr>
                <a:t>100%</a:t>
              </a:r>
            </a:p>
          </p:txBody>
        </p:sp>
        <p:grpSp>
          <p:nvGrpSpPr>
            <p:cNvPr name="Group 6" id="6"/>
            <p:cNvGrpSpPr>
              <a:grpSpLocks noChangeAspect="true"/>
            </p:cNvGrpSpPr>
            <p:nvPr/>
          </p:nvGrpSpPr>
          <p:grpSpPr>
            <a:xfrm rot="0">
              <a:off x="0" y="0"/>
              <a:ext cx="1196705" cy="1196705"/>
              <a:chOff x="0" y="0"/>
              <a:chExt cx="2540000" cy="2540000"/>
            </a:xfrm>
          </p:grpSpPr>
          <p:sp>
            <p:nvSpPr>
              <p:cNvPr name="Freeform 7" id="7"/>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BBA28B"/>
              </a:solidFill>
            </p:spPr>
          </p:sp>
          <p:sp>
            <p:nvSpPr>
              <p:cNvPr name="Freeform 8" id="8"/>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82421E"/>
              </a:solidFill>
            </p:spPr>
          </p:sp>
        </p:grpSp>
      </p:grpSp>
      <p:grpSp>
        <p:nvGrpSpPr>
          <p:cNvPr name="Group 9" id="9"/>
          <p:cNvGrpSpPr/>
          <p:nvPr/>
        </p:nvGrpSpPr>
        <p:grpSpPr>
          <a:xfrm rot="0">
            <a:off x="789076" y="3920622"/>
            <a:ext cx="897529" cy="897529"/>
            <a:chOff x="0" y="0"/>
            <a:chExt cx="1196705" cy="1196705"/>
          </a:xfrm>
        </p:grpSpPr>
        <p:sp>
          <p:nvSpPr>
            <p:cNvPr name="TextBox 10" id="10"/>
            <p:cNvSpPr txBox="true"/>
            <p:nvPr/>
          </p:nvSpPr>
          <p:spPr>
            <a:xfrm rot="0">
              <a:off x="312556" y="371595"/>
              <a:ext cx="571593" cy="396364"/>
            </a:xfrm>
            <a:prstGeom prst="rect">
              <a:avLst/>
            </a:prstGeom>
          </p:spPr>
          <p:txBody>
            <a:bodyPr anchor="t" rtlCol="false" tIns="0" lIns="0" bIns="0" rIns="0">
              <a:spAutoFit/>
            </a:bodyPr>
            <a:lstStyle/>
            <a:p>
              <a:pPr algn="ctr">
                <a:lnSpc>
                  <a:spcPts val="2345"/>
                </a:lnSpc>
              </a:pPr>
              <a:r>
                <a:rPr lang="en-US" sz="1675">
                  <a:solidFill>
                    <a:srgbClr val="000000"/>
                  </a:solidFill>
                  <a:latin typeface="Poppins"/>
                </a:rPr>
                <a:t>55%</a:t>
              </a:r>
            </a:p>
          </p:txBody>
        </p:sp>
        <p:grpSp>
          <p:nvGrpSpPr>
            <p:cNvPr name="Group 11" id="11"/>
            <p:cNvGrpSpPr>
              <a:grpSpLocks noChangeAspect="true"/>
            </p:cNvGrpSpPr>
            <p:nvPr/>
          </p:nvGrpSpPr>
          <p:grpSpPr>
            <a:xfrm rot="0">
              <a:off x="0" y="0"/>
              <a:ext cx="1196705" cy="1196705"/>
              <a:chOff x="0" y="0"/>
              <a:chExt cx="2540000" cy="2540000"/>
            </a:xfrm>
          </p:grpSpPr>
          <p:sp>
            <p:nvSpPr>
              <p:cNvPr name="Freeform 12" id="12"/>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BBA28B"/>
              </a:solidFill>
            </p:spPr>
          </p:sp>
          <p:sp>
            <p:nvSpPr>
              <p:cNvPr name="Freeform 13" id="13"/>
              <p:cNvSpPr/>
              <p:nvPr/>
            </p:nvSpPr>
            <p:spPr>
              <a:xfrm flipH="false" flipV="false" rot="0">
                <a:off x="938551" y="17180"/>
                <a:ext cx="1688191" cy="2560630"/>
              </a:xfrm>
              <a:custGeom>
                <a:avLst/>
                <a:gdLst/>
                <a:ahLst/>
                <a:cxnLst/>
                <a:rect r="r" b="b" t="t" l="l"/>
                <a:pathLst>
                  <a:path h="2560630" w="1688191">
                    <a:moveTo>
                      <a:pt x="648949" y="23148"/>
                    </a:moveTo>
                    <a:cubicBezTo>
                      <a:pt x="1282611" y="186758"/>
                      <a:pt x="1688191" y="805106"/>
                      <a:pt x="1585814" y="1451492"/>
                    </a:cubicBezTo>
                    <a:cubicBezTo>
                      <a:pt x="1483436" y="2097878"/>
                      <a:pt x="906626" y="2560630"/>
                      <a:pt x="253420" y="2520421"/>
                    </a:cubicBezTo>
                    <a:cubicBezTo>
                      <a:pt x="162551" y="2515235"/>
                      <a:pt x="81402" y="2461825"/>
                      <a:pt x="40701" y="2380416"/>
                    </a:cubicBezTo>
                    <a:cubicBezTo>
                      <a:pt x="0" y="2299006"/>
                      <a:pt x="5969" y="2202042"/>
                      <a:pt x="56347" y="2126239"/>
                    </a:cubicBezTo>
                    <a:cubicBezTo>
                      <a:pt x="106726" y="2050436"/>
                      <a:pt x="193812" y="2007382"/>
                      <a:pt x="284632" y="2013380"/>
                    </a:cubicBezTo>
                    <a:cubicBezTo>
                      <a:pt x="676555" y="2037506"/>
                      <a:pt x="1022641" y="1759854"/>
                      <a:pt x="1084067" y="1372023"/>
                    </a:cubicBezTo>
                    <a:cubicBezTo>
                      <a:pt x="1145494" y="984192"/>
                      <a:pt x="902146" y="613183"/>
                      <a:pt x="521949" y="515017"/>
                    </a:cubicBezTo>
                    <a:cubicBezTo>
                      <a:pt x="433721" y="492657"/>
                      <a:pt x="364201" y="424799"/>
                      <a:pt x="339713" y="337138"/>
                    </a:cubicBezTo>
                    <a:cubicBezTo>
                      <a:pt x="315225" y="249478"/>
                      <a:pt x="339511" y="155414"/>
                      <a:pt x="403377" y="90567"/>
                    </a:cubicBezTo>
                    <a:cubicBezTo>
                      <a:pt x="467243" y="25719"/>
                      <a:pt x="560925" y="0"/>
                      <a:pt x="648949" y="23148"/>
                    </a:cubicBezTo>
                    <a:close/>
                  </a:path>
                </a:pathLst>
              </a:custGeom>
              <a:solidFill>
                <a:srgbClr val="82421E"/>
              </a:solidFill>
            </p:spPr>
          </p:sp>
        </p:grpSp>
      </p:grpSp>
      <p:sp>
        <p:nvSpPr>
          <p:cNvPr name="Freeform 14" id="14"/>
          <p:cNvSpPr/>
          <p:nvPr/>
        </p:nvSpPr>
        <p:spPr>
          <a:xfrm flipH="false" flipV="false" rot="0">
            <a:off x="5605786" y="2513105"/>
            <a:ext cx="3416294" cy="2562221"/>
          </a:xfrm>
          <a:custGeom>
            <a:avLst/>
            <a:gdLst/>
            <a:ahLst/>
            <a:cxnLst/>
            <a:rect r="r" b="b" t="t" l="l"/>
            <a:pathLst>
              <a:path h="2562221" w="3416294">
                <a:moveTo>
                  <a:pt x="0" y="0"/>
                </a:moveTo>
                <a:lnTo>
                  <a:pt x="3416294" y="0"/>
                </a:lnTo>
                <a:lnTo>
                  <a:pt x="3416294" y="2562221"/>
                </a:lnTo>
                <a:lnTo>
                  <a:pt x="0" y="2562221"/>
                </a:lnTo>
                <a:lnTo>
                  <a:pt x="0" y="0"/>
                </a:lnTo>
                <a:close/>
              </a:path>
            </a:pathLst>
          </a:custGeom>
          <a:blipFill>
            <a:blip r:embed="rId6"/>
            <a:stretch>
              <a:fillRect l="0" t="0" r="0" b="0"/>
            </a:stretch>
          </a:blipFill>
        </p:spPr>
      </p:sp>
      <p:sp>
        <p:nvSpPr>
          <p:cNvPr name="TextBox 15" id="15"/>
          <p:cNvSpPr txBox="true"/>
          <p:nvPr/>
        </p:nvSpPr>
        <p:spPr>
          <a:xfrm rot="0">
            <a:off x="731520" y="841093"/>
            <a:ext cx="5048508" cy="529590"/>
          </a:xfrm>
          <a:prstGeom prst="rect">
            <a:avLst/>
          </a:prstGeom>
        </p:spPr>
        <p:txBody>
          <a:bodyPr anchor="t" rtlCol="false" tIns="0" lIns="0" bIns="0" rIns="0">
            <a:spAutoFit/>
          </a:bodyPr>
          <a:lstStyle/>
          <a:p>
            <a:pPr>
              <a:lnSpc>
                <a:spcPts val="4079"/>
              </a:lnSpc>
            </a:pPr>
            <a:r>
              <a:rPr lang="en-US" sz="3999">
                <a:solidFill>
                  <a:srgbClr val="273335"/>
                </a:solidFill>
                <a:latin typeface="DM Serif Display"/>
              </a:rPr>
              <a:t>Predicted Result</a:t>
            </a:r>
          </a:p>
        </p:txBody>
      </p:sp>
      <p:sp>
        <p:nvSpPr>
          <p:cNvPr name="TextBox 16" id="16"/>
          <p:cNvSpPr txBox="true"/>
          <p:nvPr/>
        </p:nvSpPr>
        <p:spPr>
          <a:xfrm rot="0">
            <a:off x="1918367" y="2929453"/>
            <a:ext cx="2900105" cy="387985"/>
          </a:xfrm>
          <a:prstGeom prst="rect">
            <a:avLst/>
          </a:prstGeom>
        </p:spPr>
        <p:txBody>
          <a:bodyPr anchor="t" rtlCol="false" tIns="0" lIns="0" bIns="0" rIns="0">
            <a:spAutoFit/>
          </a:bodyPr>
          <a:lstStyle/>
          <a:p>
            <a:pPr>
              <a:lnSpc>
                <a:spcPts val="2989"/>
              </a:lnSpc>
            </a:pPr>
            <a:r>
              <a:rPr lang="en-US" sz="2599">
                <a:solidFill>
                  <a:srgbClr val="44424C"/>
                </a:solidFill>
                <a:latin typeface="Poppins"/>
              </a:rPr>
              <a:t> HTML</a:t>
            </a:r>
          </a:p>
        </p:txBody>
      </p:sp>
      <p:sp>
        <p:nvSpPr>
          <p:cNvPr name="TextBox 17" id="17"/>
          <p:cNvSpPr txBox="true"/>
          <p:nvPr/>
        </p:nvSpPr>
        <p:spPr>
          <a:xfrm rot="0">
            <a:off x="1918367" y="4036011"/>
            <a:ext cx="2900105" cy="387985"/>
          </a:xfrm>
          <a:prstGeom prst="rect">
            <a:avLst/>
          </a:prstGeom>
        </p:spPr>
        <p:txBody>
          <a:bodyPr anchor="t" rtlCol="false" tIns="0" lIns="0" bIns="0" rIns="0">
            <a:spAutoFit/>
          </a:bodyPr>
          <a:lstStyle/>
          <a:p>
            <a:pPr>
              <a:lnSpc>
                <a:spcPts val="2989"/>
              </a:lnSpc>
            </a:pPr>
            <a:r>
              <a:rPr lang="en-US" sz="2599">
                <a:solidFill>
                  <a:srgbClr val="44424C"/>
                </a:solidFill>
                <a:latin typeface="Poppins"/>
              </a:rPr>
              <a:t>CSS </a:t>
            </a:r>
          </a:p>
        </p:txBody>
      </p:sp>
      <p:sp>
        <p:nvSpPr>
          <p:cNvPr name="TextBox 18" id="18"/>
          <p:cNvSpPr txBox="true"/>
          <p:nvPr/>
        </p:nvSpPr>
        <p:spPr>
          <a:xfrm rot="0">
            <a:off x="731520" y="1517611"/>
            <a:ext cx="8031726" cy="1039278"/>
          </a:xfrm>
          <a:prstGeom prst="rect">
            <a:avLst/>
          </a:prstGeom>
        </p:spPr>
        <p:txBody>
          <a:bodyPr anchor="t" rtlCol="false" tIns="0" lIns="0" bIns="0" rIns="0">
            <a:spAutoFit/>
          </a:bodyPr>
          <a:lstStyle/>
          <a:p>
            <a:pPr>
              <a:lnSpc>
                <a:spcPts val="2041"/>
              </a:lnSpc>
            </a:pPr>
            <a:r>
              <a:rPr lang="en-US" sz="1458">
                <a:solidFill>
                  <a:srgbClr val="000000"/>
                </a:solidFill>
                <a:latin typeface="Sifonn"/>
              </a:rPr>
              <a:t>We have ascertained that we can achieve a flawless 100 percent efficiency in converting HTML files to DOCX format. This conversion ensures that the content, structure, and formatting of HTML documents are impeccably preserved in the resulting DOCX files.</a:t>
            </a:r>
          </a:p>
        </p:txBody>
      </p:sp>
      <p:sp>
        <p:nvSpPr>
          <p:cNvPr name="TextBox 19" id="19"/>
          <p:cNvSpPr txBox="true"/>
          <p:nvPr/>
        </p:nvSpPr>
        <p:spPr>
          <a:xfrm rot="0">
            <a:off x="789076" y="5187626"/>
            <a:ext cx="8964524" cy="1332229"/>
          </a:xfrm>
          <a:prstGeom prst="rect">
            <a:avLst/>
          </a:prstGeom>
        </p:spPr>
        <p:txBody>
          <a:bodyPr anchor="t" rtlCol="false" tIns="0" lIns="0" bIns="0" rIns="0">
            <a:spAutoFit/>
          </a:bodyPr>
          <a:lstStyle/>
          <a:p>
            <a:pPr>
              <a:lnSpc>
                <a:spcPts val="2170"/>
              </a:lnSpc>
            </a:pPr>
            <a:r>
              <a:rPr lang="en-US" sz="1550">
                <a:solidFill>
                  <a:srgbClr val="000000"/>
                </a:solidFill>
                <a:latin typeface="Sifonn"/>
              </a:rPr>
              <a:t>In parallel, when handling CSS (Cascading Style Sheets) files, we anticipate an efficiency of 55 percent. This means that while we can successfully retain a significant portion of the styling information during the conversion process, there may be cases where certain CSS properties or complex styles may not be fully</a:t>
            </a:r>
          </a:p>
          <a:p>
            <a:pPr>
              <a:lnSpc>
                <a:spcPts val="2170"/>
              </a:lnSpc>
            </a:pPr>
            <a:r>
              <a:rPr lang="en-US" sz="1550">
                <a:solidFill>
                  <a:srgbClr val="000000"/>
                </a:solidFill>
                <a:latin typeface="Sifonn"/>
              </a:rPr>
              <a:t> replicated in the final DOCX output.</a:t>
            </a:r>
          </a:p>
        </p:txBody>
      </p:sp>
      <p:sp>
        <p:nvSpPr>
          <p:cNvPr name="Freeform 20" id="20"/>
          <p:cNvSpPr/>
          <p:nvPr/>
        </p:nvSpPr>
        <p:spPr>
          <a:xfrm flipH="false" flipV="false" rot="0">
            <a:off x="6120928" y="5948113"/>
            <a:ext cx="3631809" cy="1271133"/>
          </a:xfrm>
          <a:custGeom>
            <a:avLst/>
            <a:gdLst/>
            <a:ahLst/>
            <a:cxnLst/>
            <a:rect r="r" b="b" t="t" l="l"/>
            <a:pathLst>
              <a:path h="1271133" w="3631809">
                <a:moveTo>
                  <a:pt x="0" y="0"/>
                </a:moveTo>
                <a:lnTo>
                  <a:pt x="3631809" y="0"/>
                </a:lnTo>
                <a:lnTo>
                  <a:pt x="3631809" y="1271134"/>
                </a:lnTo>
                <a:lnTo>
                  <a:pt x="0" y="12711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6143022" y="5999783"/>
            <a:ext cx="1207212" cy="1200170"/>
          </a:xfrm>
          <a:custGeom>
            <a:avLst/>
            <a:gdLst/>
            <a:ahLst/>
            <a:cxnLst/>
            <a:rect r="r" b="b" t="t" l="l"/>
            <a:pathLst>
              <a:path h="1200170" w="1207212">
                <a:moveTo>
                  <a:pt x="0" y="0"/>
                </a:moveTo>
                <a:lnTo>
                  <a:pt x="1207213" y="0"/>
                </a:lnTo>
                <a:lnTo>
                  <a:pt x="1207213" y="1200171"/>
                </a:lnTo>
                <a:lnTo>
                  <a:pt x="0" y="1200171"/>
                </a:lnTo>
                <a:lnTo>
                  <a:pt x="0" y="0"/>
                </a:lnTo>
                <a:close/>
              </a:path>
            </a:pathLst>
          </a:custGeom>
          <a:blipFill>
            <a:blip r:embed="rId9">
              <a:alphaModFix amt="42000"/>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6178941" y="6327472"/>
            <a:ext cx="1171293" cy="588615"/>
          </a:xfrm>
          <a:prstGeom prst="rect">
            <a:avLst/>
          </a:prstGeom>
        </p:spPr>
        <p:txBody>
          <a:bodyPr anchor="t" rtlCol="false" tIns="0" lIns="0" bIns="0" rIns="0">
            <a:spAutoFit/>
          </a:bodyPr>
          <a:lstStyle/>
          <a:p>
            <a:pPr algn="ctr">
              <a:lnSpc>
                <a:spcPts val="4563"/>
              </a:lnSpc>
            </a:pPr>
            <a:r>
              <a:rPr lang="en-US" sz="4474">
                <a:solidFill>
                  <a:srgbClr val="FDFDFD"/>
                </a:solidFill>
                <a:latin typeface="DM Serif Display"/>
              </a:rPr>
              <a:t>04</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1EA"/>
        </a:solidFill>
      </p:bgPr>
    </p:bg>
    <p:spTree>
      <p:nvGrpSpPr>
        <p:cNvPr id="1" name=""/>
        <p:cNvGrpSpPr/>
        <p:nvPr/>
      </p:nvGrpSpPr>
      <p:grpSpPr>
        <a:xfrm>
          <a:off x="0" y="0"/>
          <a:ext cx="0" cy="0"/>
          <a:chOff x="0" y="0"/>
          <a:chExt cx="0" cy="0"/>
        </a:xfrm>
      </p:grpSpPr>
      <p:sp>
        <p:nvSpPr>
          <p:cNvPr name="Freeform 2" id="2"/>
          <p:cNvSpPr/>
          <p:nvPr/>
        </p:nvSpPr>
        <p:spPr>
          <a:xfrm flipH="true" flipV="false" rot="0">
            <a:off x="0" y="5744242"/>
            <a:ext cx="1029627" cy="1551227"/>
          </a:xfrm>
          <a:custGeom>
            <a:avLst/>
            <a:gdLst/>
            <a:ahLst/>
            <a:cxnLst/>
            <a:rect r="r" b="b" t="t" l="l"/>
            <a:pathLst>
              <a:path h="1551227" w="1029627">
                <a:moveTo>
                  <a:pt x="1029627" y="0"/>
                </a:moveTo>
                <a:lnTo>
                  <a:pt x="0" y="0"/>
                </a:lnTo>
                <a:lnTo>
                  <a:pt x="0" y="1551227"/>
                </a:lnTo>
                <a:lnTo>
                  <a:pt x="1029627" y="1551227"/>
                </a:lnTo>
                <a:lnTo>
                  <a:pt x="10296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7216185" y="-245807"/>
            <a:ext cx="2537415" cy="2546967"/>
          </a:xfrm>
          <a:custGeom>
            <a:avLst/>
            <a:gdLst/>
            <a:ahLst/>
            <a:cxnLst/>
            <a:rect r="r" b="b" t="t" l="l"/>
            <a:pathLst>
              <a:path h="2546967" w="2537415">
                <a:moveTo>
                  <a:pt x="0" y="2546966"/>
                </a:moveTo>
                <a:lnTo>
                  <a:pt x="2537415" y="2546966"/>
                </a:lnTo>
                <a:lnTo>
                  <a:pt x="2537415" y="0"/>
                </a:lnTo>
                <a:lnTo>
                  <a:pt x="0" y="0"/>
                </a:lnTo>
                <a:lnTo>
                  <a:pt x="0" y="254696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120928" y="5948113"/>
            <a:ext cx="3631809" cy="1271133"/>
          </a:xfrm>
          <a:custGeom>
            <a:avLst/>
            <a:gdLst/>
            <a:ahLst/>
            <a:cxnLst/>
            <a:rect r="r" b="b" t="t" l="l"/>
            <a:pathLst>
              <a:path h="1271133" w="3631809">
                <a:moveTo>
                  <a:pt x="0" y="0"/>
                </a:moveTo>
                <a:lnTo>
                  <a:pt x="3631809" y="0"/>
                </a:lnTo>
                <a:lnTo>
                  <a:pt x="3631809" y="1271134"/>
                </a:lnTo>
                <a:lnTo>
                  <a:pt x="0" y="12711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143022" y="5999783"/>
            <a:ext cx="1207212" cy="1200170"/>
          </a:xfrm>
          <a:custGeom>
            <a:avLst/>
            <a:gdLst/>
            <a:ahLst/>
            <a:cxnLst/>
            <a:rect r="r" b="b" t="t" l="l"/>
            <a:pathLst>
              <a:path h="1200170" w="1207212">
                <a:moveTo>
                  <a:pt x="0" y="0"/>
                </a:moveTo>
                <a:lnTo>
                  <a:pt x="1207213" y="0"/>
                </a:lnTo>
                <a:lnTo>
                  <a:pt x="1207213" y="1200171"/>
                </a:lnTo>
                <a:lnTo>
                  <a:pt x="0" y="1200171"/>
                </a:lnTo>
                <a:lnTo>
                  <a:pt x="0" y="0"/>
                </a:lnTo>
                <a:close/>
              </a:path>
            </a:pathLst>
          </a:custGeom>
          <a:blipFill>
            <a:blip r:embed="rId8">
              <a:alphaModFix amt="42000"/>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6178941" y="6327472"/>
            <a:ext cx="1171293" cy="588615"/>
          </a:xfrm>
          <a:prstGeom prst="rect">
            <a:avLst/>
          </a:prstGeom>
        </p:spPr>
        <p:txBody>
          <a:bodyPr anchor="t" rtlCol="false" tIns="0" lIns="0" bIns="0" rIns="0">
            <a:spAutoFit/>
          </a:bodyPr>
          <a:lstStyle/>
          <a:p>
            <a:pPr algn="ctr">
              <a:lnSpc>
                <a:spcPts val="4563"/>
              </a:lnSpc>
            </a:pPr>
            <a:r>
              <a:rPr lang="en-US" sz="4474">
                <a:solidFill>
                  <a:srgbClr val="FDFDFD"/>
                </a:solidFill>
                <a:latin typeface="DM Serif Display"/>
              </a:rPr>
              <a:t>05</a:t>
            </a:r>
          </a:p>
        </p:txBody>
      </p:sp>
      <p:sp>
        <p:nvSpPr>
          <p:cNvPr name="TextBox 7" id="7"/>
          <p:cNvSpPr txBox="true"/>
          <p:nvPr/>
        </p:nvSpPr>
        <p:spPr>
          <a:xfrm rot="0">
            <a:off x="1029627" y="736020"/>
            <a:ext cx="4383729" cy="801624"/>
          </a:xfrm>
          <a:prstGeom prst="rect">
            <a:avLst/>
          </a:prstGeom>
        </p:spPr>
        <p:txBody>
          <a:bodyPr anchor="t" rtlCol="false" tIns="0" lIns="0" bIns="0" rIns="0">
            <a:spAutoFit/>
          </a:bodyPr>
          <a:lstStyle/>
          <a:p>
            <a:pPr>
              <a:lnSpc>
                <a:spcPts val="6017"/>
              </a:lnSpc>
            </a:pPr>
            <a:r>
              <a:rPr lang="en-US" sz="5899">
                <a:solidFill>
                  <a:srgbClr val="273335"/>
                </a:solidFill>
                <a:latin typeface="DM Serif Display"/>
              </a:rPr>
              <a:t>Our Team</a:t>
            </a:r>
          </a:p>
        </p:txBody>
      </p:sp>
      <p:sp>
        <p:nvSpPr>
          <p:cNvPr name="TextBox 8" id="8"/>
          <p:cNvSpPr txBox="true"/>
          <p:nvPr/>
        </p:nvSpPr>
        <p:spPr>
          <a:xfrm rot="0">
            <a:off x="514813" y="1773756"/>
            <a:ext cx="6802636" cy="3776980"/>
          </a:xfrm>
          <a:prstGeom prst="rect">
            <a:avLst/>
          </a:prstGeom>
        </p:spPr>
        <p:txBody>
          <a:bodyPr anchor="t" rtlCol="false" tIns="0" lIns="0" bIns="0" rIns="0">
            <a:spAutoFit/>
          </a:bodyPr>
          <a:lstStyle/>
          <a:p>
            <a:pPr marL="766443" indent="-383221" lvl="1">
              <a:lnSpc>
                <a:spcPts val="4969"/>
              </a:lnSpc>
              <a:buFont typeface="Arial"/>
              <a:buChar char="•"/>
            </a:pPr>
            <a:r>
              <a:rPr lang="en-US" sz="3549">
                <a:solidFill>
                  <a:srgbClr val="000000"/>
                </a:solidFill>
                <a:latin typeface="Poppins"/>
              </a:rPr>
              <a:t>Avi Garg (21105032)</a:t>
            </a:r>
          </a:p>
          <a:p>
            <a:pPr marL="766443" indent="-383221" lvl="1">
              <a:lnSpc>
                <a:spcPts val="4969"/>
              </a:lnSpc>
              <a:buFont typeface="Arial"/>
              <a:buChar char="•"/>
            </a:pPr>
            <a:r>
              <a:rPr lang="en-US" sz="3549">
                <a:solidFill>
                  <a:srgbClr val="000000"/>
                </a:solidFill>
                <a:latin typeface="Poppins"/>
              </a:rPr>
              <a:t>Ketan Mattoo(21105035)</a:t>
            </a:r>
          </a:p>
          <a:p>
            <a:pPr marL="766443" indent="-383221" lvl="1">
              <a:lnSpc>
                <a:spcPts val="4969"/>
              </a:lnSpc>
              <a:buFont typeface="Arial"/>
              <a:buChar char="•"/>
            </a:pPr>
            <a:r>
              <a:rPr lang="en-US" sz="3549">
                <a:solidFill>
                  <a:srgbClr val="000000"/>
                </a:solidFill>
                <a:latin typeface="Poppins"/>
              </a:rPr>
              <a:t>Sujal Aggarwal(21105036)</a:t>
            </a:r>
          </a:p>
          <a:p>
            <a:pPr marL="766443" indent="-383221" lvl="1">
              <a:lnSpc>
                <a:spcPts val="4969"/>
              </a:lnSpc>
              <a:buFont typeface="Arial"/>
              <a:buChar char="•"/>
            </a:pPr>
            <a:r>
              <a:rPr lang="en-US" sz="3549">
                <a:solidFill>
                  <a:srgbClr val="000000"/>
                </a:solidFill>
                <a:latin typeface="Poppins"/>
              </a:rPr>
              <a:t>Jatin Singh Bisht(21105039)</a:t>
            </a:r>
          </a:p>
          <a:p>
            <a:pPr marL="766443" indent="-383221" lvl="1">
              <a:lnSpc>
                <a:spcPts val="4969"/>
              </a:lnSpc>
              <a:buFont typeface="Arial"/>
              <a:buChar char="•"/>
            </a:pPr>
            <a:r>
              <a:rPr lang="en-US" sz="3549">
                <a:solidFill>
                  <a:srgbClr val="000000"/>
                </a:solidFill>
                <a:latin typeface="Poppins"/>
              </a:rPr>
              <a:t>Rahul(21105058)</a:t>
            </a:r>
          </a:p>
          <a:p>
            <a:pPr>
              <a:lnSpc>
                <a:spcPts val="496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1EA"/>
        </a:solidFill>
      </p:bgPr>
    </p:bg>
    <p:spTree>
      <p:nvGrpSpPr>
        <p:cNvPr id="1" name=""/>
        <p:cNvGrpSpPr/>
        <p:nvPr/>
      </p:nvGrpSpPr>
      <p:grpSpPr>
        <a:xfrm>
          <a:off x="0" y="0"/>
          <a:ext cx="0" cy="0"/>
          <a:chOff x="0" y="0"/>
          <a:chExt cx="0" cy="0"/>
        </a:xfrm>
      </p:grpSpPr>
      <p:sp>
        <p:nvSpPr>
          <p:cNvPr name="Freeform 2" id="2"/>
          <p:cNvSpPr/>
          <p:nvPr/>
        </p:nvSpPr>
        <p:spPr>
          <a:xfrm flipH="false" flipV="true" rot="0">
            <a:off x="5463102" y="-839460"/>
            <a:ext cx="4682831" cy="4700458"/>
          </a:xfrm>
          <a:custGeom>
            <a:avLst/>
            <a:gdLst/>
            <a:ahLst/>
            <a:cxnLst/>
            <a:rect r="r" b="b" t="t" l="l"/>
            <a:pathLst>
              <a:path h="4700458" w="4682831">
                <a:moveTo>
                  <a:pt x="0" y="4700458"/>
                </a:moveTo>
                <a:lnTo>
                  <a:pt x="4682832" y="4700458"/>
                </a:lnTo>
                <a:lnTo>
                  <a:pt x="4682832" y="0"/>
                </a:lnTo>
                <a:lnTo>
                  <a:pt x="0" y="0"/>
                </a:lnTo>
                <a:lnTo>
                  <a:pt x="0" y="470045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31520" y="2888887"/>
            <a:ext cx="8290560" cy="1756501"/>
          </a:xfrm>
          <a:prstGeom prst="rect">
            <a:avLst/>
          </a:prstGeom>
        </p:spPr>
        <p:txBody>
          <a:bodyPr anchor="t" rtlCol="false" tIns="0" lIns="0" bIns="0" rIns="0">
            <a:spAutoFit/>
          </a:bodyPr>
          <a:lstStyle/>
          <a:p>
            <a:pPr algn="ctr">
              <a:lnSpc>
                <a:spcPts val="13305"/>
              </a:lnSpc>
            </a:pPr>
            <a:r>
              <a:rPr lang="en-US" sz="13044">
                <a:solidFill>
                  <a:srgbClr val="273335"/>
                </a:solidFill>
                <a:latin typeface="DM Serif Display"/>
              </a:rPr>
              <a:t>Thank You</a:t>
            </a:r>
          </a:p>
        </p:txBody>
      </p:sp>
      <p:grpSp>
        <p:nvGrpSpPr>
          <p:cNvPr name="Group 4" id="4"/>
          <p:cNvGrpSpPr/>
          <p:nvPr/>
        </p:nvGrpSpPr>
        <p:grpSpPr>
          <a:xfrm rot="0">
            <a:off x="5328914" y="6432771"/>
            <a:ext cx="5436086" cy="990700"/>
            <a:chOff x="0" y="0"/>
            <a:chExt cx="8620203" cy="1570990"/>
          </a:xfrm>
        </p:grpSpPr>
        <p:sp>
          <p:nvSpPr>
            <p:cNvPr name="Freeform 5" id="5"/>
            <p:cNvSpPr/>
            <p:nvPr/>
          </p:nvSpPr>
          <p:spPr>
            <a:xfrm flipH="false" flipV="false" rot="0">
              <a:off x="0" y="0"/>
              <a:ext cx="1863090" cy="1570990"/>
            </a:xfrm>
            <a:custGeom>
              <a:avLst/>
              <a:gdLst/>
              <a:ahLst/>
              <a:cxnLst/>
              <a:rect r="r" b="b" t="t" l="l"/>
              <a:pathLst>
                <a:path h="1570990" w="1863090">
                  <a:moveTo>
                    <a:pt x="956310" y="0"/>
                  </a:moveTo>
                  <a:lnTo>
                    <a:pt x="906780" y="0"/>
                  </a:lnTo>
                  <a:lnTo>
                    <a:pt x="0" y="1570990"/>
                  </a:lnTo>
                  <a:lnTo>
                    <a:pt x="49530" y="1570990"/>
                  </a:lnTo>
                  <a:lnTo>
                    <a:pt x="901700" y="1570990"/>
                  </a:lnTo>
                  <a:lnTo>
                    <a:pt x="951230" y="1570990"/>
                  </a:lnTo>
                  <a:lnTo>
                    <a:pt x="1813560" y="1570990"/>
                  </a:lnTo>
                  <a:lnTo>
                    <a:pt x="1863090" y="1570990"/>
                  </a:lnTo>
                  <a:close/>
                </a:path>
              </a:pathLst>
            </a:custGeom>
            <a:solidFill>
              <a:srgbClr val="82421E"/>
            </a:solidFill>
          </p:spPr>
        </p:sp>
        <p:sp>
          <p:nvSpPr>
            <p:cNvPr name="Freeform 6" id="6"/>
            <p:cNvSpPr/>
            <p:nvPr/>
          </p:nvSpPr>
          <p:spPr>
            <a:xfrm flipH="false" flipV="false" rot="0">
              <a:off x="906780" y="0"/>
              <a:ext cx="7713423" cy="1570990"/>
            </a:xfrm>
            <a:custGeom>
              <a:avLst/>
              <a:gdLst/>
              <a:ahLst/>
              <a:cxnLst/>
              <a:rect r="r" b="b" t="t" l="l"/>
              <a:pathLst>
                <a:path h="1570990" w="7713423">
                  <a:moveTo>
                    <a:pt x="6806643" y="0"/>
                  </a:moveTo>
                  <a:lnTo>
                    <a:pt x="0" y="0"/>
                  </a:lnTo>
                  <a:lnTo>
                    <a:pt x="906780" y="1570990"/>
                  </a:lnTo>
                  <a:lnTo>
                    <a:pt x="7713423" y="1570990"/>
                  </a:lnTo>
                  <a:close/>
                </a:path>
              </a:pathLst>
            </a:custGeom>
            <a:solidFill>
              <a:srgbClr val="82421E"/>
            </a:solidFill>
          </p:spPr>
        </p:sp>
      </p:grpSp>
      <p:sp>
        <p:nvSpPr>
          <p:cNvPr name="Freeform 7" id="7"/>
          <p:cNvSpPr/>
          <p:nvPr/>
        </p:nvSpPr>
        <p:spPr>
          <a:xfrm flipH="true" flipV="false" rot="0">
            <a:off x="-1283301" y="2261214"/>
            <a:ext cx="3439093" cy="5181308"/>
          </a:xfrm>
          <a:custGeom>
            <a:avLst/>
            <a:gdLst/>
            <a:ahLst/>
            <a:cxnLst/>
            <a:rect r="r" b="b" t="t" l="l"/>
            <a:pathLst>
              <a:path h="5181308" w="3439093">
                <a:moveTo>
                  <a:pt x="3439092" y="0"/>
                </a:moveTo>
                <a:lnTo>
                  <a:pt x="0" y="0"/>
                </a:lnTo>
                <a:lnTo>
                  <a:pt x="0" y="5181307"/>
                </a:lnTo>
                <a:lnTo>
                  <a:pt x="3439092" y="5181307"/>
                </a:lnTo>
                <a:lnTo>
                  <a:pt x="343909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36394" y="937755"/>
            <a:ext cx="822804" cy="590923"/>
          </a:xfrm>
          <a:custGeom>
            <a:avLst/>
            <a:gdLst/>
            <a:ahLst/>
            <a:cxnLst/>
            <a:rect r="r" b="b" t="t" l="l"/>
            <a:pathLst>
              <a:path h="590923" w="822804">
                <a:moveTo>
                  <a:pt x="0" y="0"/>
                </a:moveTo>
                <a:lnTo>
                  <a:pt x="822804" y="0"/>
                </a:lnTo>
                <a:lnTo>
                  <a:pt x="822804" y="590922"/>
                </a:lnTo>
                <a:lnTo>
                  <a:pt x="0" y="5909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1EA"/>
        </a:solidFill>
      </p:bgPr>
    </p:bg>
    <p:spTree>
      <p:nvGrpSpPr>
        <p:cNvPr id="1" name=""/>
        <p:cNvGrpSpPr/>
        <p:nvPr/>
      </p:nvGrpSpPr>
      <p:grpSpPr>
        <a:xfrm>
          <a:off x="0" y="0"/>
          <a:ext cx="0" cy="0"/>
          <a:chOff x="0" y="0"/>
          <a:chExt cx="0" cy="0"/>
        </a:xfrm>
      </p:grpSpPr>
      <p:sp>
        <p:nvSpPr>
          <p:cNvPr name="Freeform 2" id="2"/>
          <p:cNvSpPr/>
          <p:nvPr/>
        </p:nvSpPr>
        <p:spPr>
          <a:xfrm flipH="false" flipV="false" rot="0">
            <a:off x="731520" y="2160383"/>
            <a:ext cx="3631809" cy="1271133"/>
          </a:xfrm>
          <a:custGeom>
            <a:avLst/>
            <a:gdLst/>
            <a:ahLst/>
            <a:cxnLst/>
            <a:rect r="r" b="b" t="t" l="l"/>
            <a:pathLst>
              <a:path h="1271133" w="3631809">
                <a:moveTo>
                  <a:pt x="0" y="0"/>
                </a:moveTo>
                <a:lnTo>
                  <a:pt x="3631809" y="0"/>
                </a:lnTo>
                <a:lnTo>
                  <a:pt x="3631809" y="1271133"/>
                </a:lnTo>
                <a:lnTo>
                  <a:pt x="0" y="1271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82177" y="2160383"/>
            <a:ext cx="3631809" cy="1271133"/>
          </a:xfrm>
          <a:custGeom>
            <a:avLst/>
            <a:gdLst/>
            <a:ahLst/>
            <a:cxnLst/>
            <a:rect r="r" b="b" t="t" l="l"/>
            <a:pathLst>
              <a:path h="1271133" w="3631809">
                <a:moveTo>
                  <a:pt x="0" y="0"/>
                </a:moveTo>
                <a:lnTo>
                  <a:pt x="3631808" y="0"/>
                </a:lnTo>
                <a:lnTo>
                  <a:pt x="3631808" y="1271133"/>
                </a:lnTo>
                <a:lnTo>
                  <a:pt x="0" y="1271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31520" y="3611458"/>
            <a:ext cx="3631809" cy="1271133"/>
          </a:xfrm>
          <a:custGeom>
            <a:avLst/>
            <a:gdLst/>
            <a:ahLst/>
            <a:cxnLst/>
            <a:rect r="r" b="b" t="t" l="l"/>
            <a:pathLst>
              <a:path h="1271133" w="3631809">
                <a:moveTo>
                  <a:pt x="0" y="0"/>
                </a:moveTo>
                <a:lnTo>
                  <a:pt x="3631809" y="0"/>
                </a:lnTo>
                <a:lnTo>
                  <a:pt x="3631809" y="1271133"/>
                </a:lnTo>
                <a:lnTo>
                  <a:pt x="0" y="1271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682177" y="3611458"/>
            <a:ext cx="3631809" cy="1271133"/>
          </a:xfrm>
          <a:custGeom>
            <a:avLst/>
            <a:gdLst/>
            <a:ahLst/>
            <a:cxnLst/>
            <a:rect r="r" b="b" t="t" l="l"/>
            <a:pathLst>
              <a:path h="1271133" w="3631809">
                <a:moveTo>
                  <a:pt x="0" y="0"/>
                </a:moveTo>
                <a:lnTo>
                  <a:pt x="3631808" y="0"/>
                </a:lnTo>
                <a:lnTo>
                  <a:pt x="3631808" y="1271133"/>
                </a:lnTo>
                <a:lnTo>
                  <a:pt x="0" y="1271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0" y="5744242"/>
            <a:ext cx="1029627" cy="1551227"/>
          </a:xfrm>
          <a:custGeom>
            <a:avLst/>
            <a:gdLst/>
            <a:ahLst/>
            <a:cxnLst/>
            <a:rect r="r" b="b" t="t" l="l"/>
            <a:pathLst>
              <a:path h="1551227" w="1029627">
                <a:moveTo>
                  <a:pt x="1029627" y="0"/>
                </a:moveTo>
                <a:lnTo>
                  <a:pt x="0" y="0"/>
                </a:lnTo>
                <a:lnTo>
                  <a:pt x="0" y="1551227"/>
                </a:lnTo>
                <a:lnTo>
                  <a:pt x="1029627" y="1551227"/>
                </a:lnTo>
                <a:lnTo>
                  <a:pt x="102962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31520" y="5062533"/>
            <a:ext cx="3631809" cy="1271133"/>
          </a:xfrm>
          <a:custGeom>
            <a:avLst/>
            <a:gdLst/>
            <a:ahLst/>
            <a:cxnLst/>
            <a:rect r="r" b="b" t="t" l="l"/>
            <a:pathLst>
              <a:path h="1271133" w="3631809">
                <a:moveTo>
                  <a:pt x="0" y="0"/>
                </a:moveTo>
                <a:lnTo>
                  <a:pt x="3631809" y="0"/>
                </a:lnTo>
                <a:lnTo>
                  <a:pt x="3631809" y="1271133"/>
                </a:lnTo>
                <a:lnTo>
                  <a:pt x="0" y="1271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0">
            <a:off x="7216185" y="-245807"/>
            <a:ext cx="2537415" cy="2546967"/>
          </a:xfrm>
          <a:custGeom>
            <a:avLst/>
            <a:gdLst/>
            <a:ahLst/>
            <a:cxnLst/>
            <a:rect r="r" b="b" t="t" l="l"/>
            <a:pathLst>
              <a:path h="2546967" w="2537415">
                <a:moveTo>
                  <a:pt x="0" y="2546966"/>
                </a:moveTo>
                <a:lnTo>
                  <a:pt x="2537415" y="2546966"/>
                </a:lnTo>
                <a:lnTo>
                  <a:pt x="2537415" y="0"/>
                </a:lnTo>
                <a:lnTo>
                  <a:pt x="0" y="0"/>
                </a:lnTo>
                <a:lnTo>
                  <a:pt x="0" y="254696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731520" y="1057734"/>
            <a:ext cx="5766561" cy="685800"/>
          </a:xfrm>
          <a:prstGeom prst="rect">
            <a:avLst/>
          </a:prstGeom>
        </p:spPr>
        <p:txBody>
          <a:bodyPr anchor="t" rtlCol="false" tIns="0" lIns="0" bIns="0" rIns="0">
            <a:spAutoFit/>
          </a:bodyPr>
          <a:lstStyle/>
          <a:p>
            <a:pPr>
              <a:lnSpc>
                <a:spcPts val="5100"/>
              </a:lnSpc>
            </a:pPr>
            <a:r>
              <a:rPr lang="en-US" sz="5000">
                <a:solidFill>
                  <a:srgbClr val="273335"/>
                </a:solidFill>
                <a:latin typeface="DM Serif Display"/>
              </a:rPr>
              <a:t>Table Of Contents</a:t>
            </a:r>
          </a:p>
        </p:txBody>
      </p:sp>
      <p:sp>
        <p:nvSpPr>
          <p:cNvPr name="TextBox 10" id="10"/>
          <p:cNvSpPr txBox="true"/>
          <p:nvPr/>
        </p:nvSpPr>
        <p:spPr>
          <a:xfrm rot="0">
            <a:off x="771219" y="2505437"/>
            <a:ext cx="1171293" cy="666750"/>
          </a:xfrm>
          <a:prstGeom prst="rect">
            <a:avLst/>
          </a:prstGeom>
        </p:spPr>
        <p:txBody>
          <a:bodyPr anchor="t" rtlCol="false" tIns="0" lIns="0" bIns="0" rIns="0">
            <a:spAutoFit/>
          </a:bodyPr>
          <a:lstStyle/>
          <a:p>
            <a:pPr algn="ctr">
              <a:lnSpc>
                <a:spcPts val="5099"/>
              </a:lnSpc>
            </a:pPr>
            <a:r>
              <a:rPr lang="en-US" sz="4999">
                <a:solidFill>
                  <a:srgbClr val="FDFDFD"/>
                </a:solidFill>
                <a:latin typeface="DM Serif Display"/>
              </a:rPr>
              <a:t>01</a:t>
            </a:r>
          </a:p>
        </p:txBody>
      </p:sp>
      <p:sp>
        <p:nvSpPr>
          <p:cNvPr name="TextBox 11" id="11"/>
          <p:cNvSpPr txBox="true"/>
          <p:nvPr/>
        </p:nvSpPr>
        <p:spPr>
          <a:xfrm rot="0">
            <a:off x="771219" y="3956512"/>
            <a:ext cx="1171293" cy="666750"/>
          </a:xfrm>
          <a:prstGeom prst="rect">
            <a:avLst/>
          </a:prstGeom>
        </p:spPr>
        <p:txBody>
          <a:bodyPr anchor="t" rtlCol="false" tIns="0" lIns="0" bIns="0" rIns="0">
            <a:spAutoFit/>
          </a:bodyPr>
          <a:lstStyle/>
          <a:p>
            <a:pPr algn="ctr">
              <a:lnSpc>
                <a:spcPts val="5099"/>
              </a:lnSpc>
            </a:pPr>
            <a:r>
              <a:rPr lang="en-US" sz="4999">
                <a:solidFill>
                  <a:srgbClr val="FDFDFD"/>
                </a:solidFill>
                <a:latin typeface="DM Serif Display"/>
              </a:rPr>
              <a:t>02</a:t>
            </a:r>
          </a:p>
        </p:txBody>
      </p:sp>
      <p:sp>
        <p:nvSpPr>
          <p:cNvPr name="TextBox 12" id="12"/>
          <p:cNvSpPr txBox="true"/>
          <p:nvPr/>
        </p:nvSpPr>
        <p:spPr>
          <a:xfrm rot="0">
            <a:off x="771219" y="5407587"/>
            <a:ext cx="1171293" cy="666750"/>
          </a:xfrm>
          <a:prstGeom prst="rect">
            <a:avLst/>
          </a:prstGeom>
        </p:spPr>
        <p:txBody>
          <a:bodyPr anchor="t" rtlCol="false" tIns="0" lIns="0" bIns="0" rIns="0">
            <a:spAutoFit/>
          </a:bodyPr>
          <a:lstStyle/>
          <a:p>
            <a:pPr algn="ctr">
              <a:lnSpc>
                <a:spcPts val="5099"/>
              </a:lnSpc>
            </a:pPr>
            <a:r>
              <a:rPr lang="en-US" sz="4999">
                <a:solidFill>
                  <a:srgbClr val="FDFDFD"/>
                </a:solidFill>
                <a:latin typeface="DM Serif Display"/>
              </a:rPr>
              <a:t>03</a:t>
            </a:r>
          </a:p>
        </p:txBody>
      </p:sp>
      <p:sp>
        <p:nvSpPr>
          <p:cNvPr name="TextBox 13" id="13"/>
          <p:cNvSpPr txBox="true"/>
          <p:nvPr/>
        </p:nvSpPr>
        <p:spPr>
          <a:xfrm rot="0">
            <a:off x="4739327" y="2505437"/>
            <a:ext cx="1171293" cy="666750"/>
          </a:xfrm>
          <a:prstGeom prst="rect">
            <a:avLst/>
          </a:prstGeom>
        </p:spPr>
        <p:txBody>
          <a:bodyPr anchor="t" rtlCol="false" tIns="0" lIns="0" bIns="0" rIns="0">
            <a:spAutoFit/>
          </a:bodyPr>
          <a:lstStyle/>
          <a:p>
            <a:pPr algn="ctr">
              <a:lnSpc>
                <a:spcPts val="5099"/>
              </a:lnSpc>
            </a:pPr>
            <a:r>
              <a:rPr lang="en-US" sz="4999">
                <a:solidFill>
                  <a:srgbClr val="FDFDFD"/>
                </a:solidFill>
                <a:latin typeface="DM Serif Display"/>
              </a:rPr>
              <a:t>04</a:t>
            </a:r>
          </a:p>
        </p:txBody>
      </p:sp>
      <p:sp>
        <p:nvSpPr>
          <p:cNvPr name="TextBox 14" id="14"/>
          <p:cNvSpPr txBox="true"/>
          <p:nvPr/>
        </p:nvSpPr>
        <p:spPr>
          <a:xfrm rot="0">
            <a:off x="4739327" y="3956512"/>
            <a:ext cx="1171293" cy="666750"/>
          </a:xfrm>
          <a:prstGeom prst="rect">
            <a:avLst/>
          </a:prstGeom>
        </p:spPr>
        <p:txBody>
          <a:bodyPr anchor="t" rtlCol="false" tIns="0" lIns="0" bIns="0" rIns="0">
            <a:spAutoFit/>
          </a:bodyPr>
          <a:lstStyle/>
          <a:p>
            <a:pPr algn="ctr">
              <a:lnSpc>
                <a:spcPts val="5099"/>
              </a:lnSpc>
            </a:pPr>
            <a:r>
              <a:rPr lang="en-US" sz="4999">
                <a:solidFill>
                  <a:srgbClr val="FDFDFD"/>
                </a:solidFill>
                <a:latin typeface="DM Serif Display"/>
              </a:rPr>
              <a:t>05</a:t>
            </a:r>
          </a:p>
        </p:txBody>
      </p:sp>
      <p:sp>
        <p:nvSpPr>
          <p:cNvPr name="TextBox 15" id="15"/>
          <p:cNvSpPr txBox="true"/>
          <p:nvPr/>
        </p:nvSpPr>
        <p:spPr>
          <a:xfrm rot="0">
            <a:off x="1990137" y="2436207"/>
            <a:ext cx="2209879" cy="720725"/>
          </a:xfrm>
          <a:prstGeom prst="rect">
            <a:avLst/>
          </a:prstGeom>
        </p:spPr>
        <p:txBody>
          <a:bodyPr anchor="t" rtlCol="false" tIns="0" lIns="0" bIns="0" rIns="0">
            <a:spAutoFit/>
          </a:bodyPr>
          <a:lstStyle/>
          <a:p>
            <a:pPr algn="ctr">
              <a:lnSpc>
                <a:spcPts val="2800"/>
              </a:lnSpc>
              <a:spcBef>
                <a:spcPct val="0"/>
              </a:spcBef>
            </a:pPr>
            <a:r>
              <a:rPr lang="en-US" sz="2000">
                <a:solidFill>
                  <a:srgbClr val="273335"/>
                </a:solidFill>
                <a:latin typeface="Poppins"/>
              </a:rPr>
              <a:t>Problem Statement</a:t>
            </a:r>
          </a:p>
        </p:txBody>
      </p:sp>
      <p:sp>
        <p:nvSpPr>
          <p:cNvPr name="TextBox 16" id="16"/>
          <p:cNvSpPr txBox="true"/>
          <p:nvPr/>
        </p:nvSpPr>
        <p:spPr>
          <a:xfrm rot="0">
            <a:off x="1990137" y="3880312"/>
            <a:ext cx="2209879" cy="368300"/>
          </a:xfrm>
          <a:prstGeom prst="rect">
            <a:avLst/>
          </a:prstGeom>
        </p:spPr>
        <p:txBody>
          <a:bodyPr anchor="t" rtlCol="false" tIns="0" lIns="0" bIns="0" rIns="0">
            <a:spAutoFit/>
          </a:bodyPr>
          <a:lstStyle/>
          <a:p>
            <a:pPr algn="ctr">
              <a:lnSpc>
                <a:spcPts val="2800"/>
              </a:lnSpc>
              <a:spcBef>
                <a:spcPct val="0"/>
              </a:spcBef>
            </a:pPr>
            <a:r>
              <a:rPr lang="en-US" sz="2000">
                <a:solidFill>
                  <a:srgbClr val="273335"/>
                </a:solidFill>
                <a:latin typeface="Poppins"/>
              </a:rPr>
              <a:t>Approach</a:t>
            </a:r>
          </a:p>
        </p:txBody>
      </p:sp>
      <p:sp>
        <p:nvSpPr>
          <p:cNvPr name="TextBox 17" id="17"/>
          <p:cNvSpPr txBox="true"/>
          <p:nvPr/>
        </p:nvSpPr>
        <p:spPr>
          <a:xfrm rot="0">
            <a:off x="1942512" y="5353612"/>
            <a:ext cx="2209879" cy="720725"/>
          </a:xfrm>
          <a:prstGeom prst="rect">
            <a:avLst/>
          </a:prstGeom>
        </p:spPr>
        <p:txBody>
          <a:bodyPr anchor="t" rtlCol="false" tIns="0" lIns="0" bIns="0" rIns="0">
            <a:spAutoFit/>
          </a:bodyPr>
          <a:lstStyle/>
          <a:p>
            <a:pPr algn="ctr">
              <a:lnSpc>
                <a:spcPts val="2800"/>
              </a:lnSpc>
              <a:spcBef>
                <a:spcPct val="0"/>
              </a:spcBef>
            </a:pPr>
            <a:r>
              <a:rPr lang="en-US" sz="2000">
                <a:solidFill>
                  <a:srgbClr val="273335"/>
                </a:solidFill>
                <a:latin typeface="Poppins"/>
              </a:rPr>
              <a:t>Challenges Faced</a:t>
            </a:r>
          </a:p>
        </p:txBody>
      </p:sp>
      <p:sp>
        <p:nvSpPr>
          <p:cNvPr name="TextBox 18" id="18"/>
          <p:cNvSpPr txBox="true"/>
          <p:nvPr/>
        </p:nvSpPr>
        <p:spPr>
          <a:xfrm rot="0">
            <a:off x="5948720" y="2614975"/>
            <a:ext cx="2209879" cy="368300"/>
          </a:xfrm>
          <a:prstGeom prst="rect">
            <a:avLst/>
          </a:prstGeom>
        </p:spPr>
        <p:txBody>
          <a:bodyPr anchor="t" rtlCol="false" tIns="0" lIns="0" bIns="0" rIns="0">
            <a:spAutoFit/>
          </a:bodyPr>
          <a:lstStyle/>
          <a:p>
            <a:pPr algn="ctr">
              <a:lnSpc>
                <a:spcPts val="2800"/>
              </a:lnSpc>
              <a:spcBef>
                <a:spcPct val="0"/>
              </a:spcBef>
            </a:pPr>
            <a:r>
              <a:rPr lang="en-US" sz="2000">
                <a:solidFill>
                  <a:srgbClr val="273335"/>
                </a:solidFill>
                <a:latin typeface="Poppins"/>
              </a:rPr>
              <a:t>Predicted Result</a:t>
            </a:r>
          </a:p>
        </p:txBody>
      </p:sp>
      <p:sp>
        <p:nvSpPr>
          <p:cNvPr name="TextBox 19" id="19"/>
          <p:cNvSpPr txBox="true"/>
          <p:nvPr/>
        </p:nvSpPr>
        <p:spPr>
          <a:xfrm rot="0">
            <a:off x="5996345" y="4056525"/>
            <a:ext cx="2209879" cy="368300"/>
          </a:xfrm>
          <a:prstGeom prst="rect">
            <a:avLst/>
          </a:prstGeom>
        </p:spPr>
        <p:txBody>
          <a:bodyPr anchor="t" rtlCol="false" tIns="0" lIns="0" bIns="0" rIns="0">
            <a:spAutoFit/>
          </a:bodyPr>
          <a:lstStyle/>
          <a:p>
            <a:pPr algn="ctr">
              <a:lnSpc>
                <a:spcPts val="2800"/>
              </a:lnSpc>
              <a:spcBef>
                <a:spcPct val="0"/>
              </a:spcBef>
            </a:pPr>
            <a:r>
              <a:rPr lang="en-US" sz="2000">
                <a:solidFill>
                  <a:srgbClr val="273335"/>
                </a:solidFill>
                <a:latin typeface="Poppins"/>
              </a:rPr>
              <a:t>Our Team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1EA"/>
        </a:solidFill>
      </p:bgPr>
    </p:bg>
    <p:spTree>
      <p:nvGrpSpPr>
        <p:cNvPr id="1" name=""/>
        <p:cNvGrpSpPr/>
        <p:nvPr/>
      </p:nvGrpSpPr>
      <p:grpSpPr>
        <a:xfrm>
          <a:off x="0" y="0"/>
          <a:ext cx="0" cy="0"/>
          <a:chOff x="0" y="0"/>
          <a:chExt cx="0" cy="0"/>
        </a:xfrm>
      </p:grpSpPr>
      <p:sp>
        <p:nvSpPr>
          <p:cNvPr name="Freeform 2" id="2"/>
          <p:cNvSpPr/>
          <p:nvPr/>
        </p:nvSpPr>
        <p:spPr>
          <a:xfrm flipH="false" flipV="false" rot="0">
            <a:off x="6120928" y="5948113"/>
            <a:ext cx="3631809" cy="1271133"/>
          </a:xfrm>
          <a:custGeom>
            <a:avLst/>
            <a:gdLst/>
            <a:ahLst/>
            <a:cxnLst/>
            <a:rect r="r" b="b" t="t" l="l"/>
            <a:pathLst>
              <a:path h="1271133" w="3631809">
                <a:moveTo>
                  <a:pt x="0" y="0"/>
                </a:moveTo>
                <a:lnTo>
                  <a:pt x="3631809" y="0"/>
                </a:lnTo>
                <a:lnTo>
                  <a:pt x="3631809" y="1271134"/>
                </a:lnTo>
                <a:lnTo>
                  <a:pt x="0" y="12711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43022" y="5999783"/>
            <a:ext cx="1207212" cy="1200170"/>
          </a:xfrm>
          <a:custGeom>
            <a:avLst/>
            <a:gdLst/>
            <a:ahLst/>
            <a:cxnLst/>
            <a:rect r="r" b="b" t="t" l="l"/>
            <a:pathLst>
              <a:path h="1200170" w="1207212">
                <a:moveTo>
                  <a:pt x="0" y="0"/>
                </a:moveTo>
                <a:lnTo>
                  <a:pt x="1207213" y="0"/>
                </a:lnTo>
                <a:lnTo>
                  <a:pt x="1207213" y="1200171"/>
                </a:lnTo>
                <a:lnTo>
                  <a:pt x="0" y="1200171"/>
                </a:lnTo>
                <a:lnTo>
                  <a:pt x="0" y="0"/>
                </a:lnTo>
                <a:close/>
              </a:path>
            </a:pathLst>
          </a:custGeom>
          <a:blipFill>
            <a:blip r:embed="rId4">
              <a:alphaModFix amt="42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0" y="5744242"/>
            <a:ext cx="1029627" cy="1551227"/>
          </a:xfrm>
          <a:custGeom>
            <a:avLst/>
            <a:gdLst/>
            <a:ahLst/>
            <a:cxnLst/>
            <a:rect r="r" b="b" t="t" l="l"/>
            <a:pathLst>
              <a:path h="1551227" w="1029627">
                <a:moveTo>
                  <a:pt x="1029627" y="0"/>
                </a:moveTo>
                <a:lnTo>
                  <a:pt x="0" y="0"/>
                </a:lnTo>
                <a:lnTo>
                  <a:pt x="0" y="1551227"/>
                </a:lnTo>
                <a:lnTo>
                  <a:pt x="1029627" y="1551227"/>
                </a:lnTo>
                <a:lnTo>
                  <a:pt x="10296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0">
            <a:off x="7216185" y="-245807"/>
            <a:ext cx="2537415" cy="2546967"/>
          </a:xfrm>
          <a:custGeom>
            <a:avLst/>
            <a:gdLst/>
            <a:ahLst/>
            <a:cxnLst/>
            <a:rect r="r" b="b" t="t" l="l"/>
            <a:pathLst>
              <a:path h="2546967" w="2537415">
                <a:moveTo>
                  <a:pt x="0" y="2546966"/>
                </a:moveTo>
                <a:lnTo>
                  <a:pt x="2537415" y="2546966"/>
                </a:lnTo>
                <a:lnTo>
                  <a:pt x="2537415" y="0"/>
                </a:lnTo>
                <a:lnTo>
                  <a:pt x="0" y="0"/>
                </a:lnTo>
                <a:lnTo>
                  <a:pt x="0" y="2546966"/>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731520" y="807720"/>
            <a:ext cx="6152088" cy="685800"/>
          </a:xfrm>
          <a:prstGeom prst="rect">
            <a:avLst/>
          </a:prstGeom>
        </p:spPr>
        <p:txBody>
          <a:bodyPr anchor="t" rtlCol="false" tIns="0" lIns="0" bIns="0" rIns="0">
            <a:spAutoFit/>
          </a:bodyPr>
          <a:lstStyle/>
          <a:p>
            <a:pPr>
              <a:lnSpc>
                <a:spcPts val="5100"/>
              </a:lnSpc>
            </a:pPr>
            <a:r>
              <a:rPr lang="en-US" sz="5000">
                <a:solidFill>
                  <a:srgbClr val="273335"/>
                </a:solidFill>
                <a:latin typeface="DM Serif Display"/>
              </a:rPr>
              <a:t>Problem Statement</a:t>
            </a:r>
          </a:p>
        </p:txBody>
      </p:sp>
      <p:sp>
        <p:nvSpPr>
          <p:cNvPr name="TextBox 7" id="7"/>
          <p:cNvSpPr txBox="true"/>
          <p:nvPr/>
        </p:nvSpPr>
        <p:spPr>
          <a:xfrm rot="0">
            <a:off x="731520" y="1211246"/>
            <a:ext cx="7646543" cy="4635450"/>
          </a:xfrm>
          <a:prstGeom prst="rect">
            <a:avLst/>
          </a:prstGeom>
        </p:spPr>
        <p:txBody>
          <a:bodyPr anchor="t" rtlCol="false" tIns="0" lIns="0" bIns="0" rIns="0">
            <a:spAutoFit/>
          </a:bodyPr>
          <a:lstStyle/>
          <a:p>
            <a:pPr algn="just">
              <a:lnSpc>
                <a:spcPts val="2824"/>
              </a:lnSpc>
            </a:pPr>
            <a:r>
              <a:rPr lang="en-US" sz="2017">
                <a:solidFill>
                  <a:srgbClr val="273335"/>
                </a:solidFill>
                <a:latin typeface="DM Serif Display"/>
              </a:rPr>
              <a:t> </a:t>
            </a:r>
          </a:p>
          <a:p>
            <a:pPr algn="just">
              <a:lnSpc>
                <a:spcPts val="2824"/>
              </a:lnSpc>
              <a:spcBef>
                <a:spcPct val="0"/>
              </a:spcBef>
            </a:pPr>
            <a:r>
              <a:rPr lang="en-US" sz="2017">
                <a:solidFill>
                  <a:srgbClr val="273335"/>
                </a:solidFill>
                <a:latin typeface="Poppins"/>
              </a:rPr>
              <a:t>The challenge is to develop a process for converting HTML (Hypertext Markup Language) content into DOCX (Microsoft Word) format. This conversion is sought after in various scenarios where structured and formatted documents need to be generated from web pages, user-generated content, or existing HTML files. The solution should include parsing the HTML, applying styling and formatting, and exporting it as a well-structured DOCX file. This conversion process is essential for automating the creation of professional documents from HTML sources, simplifying content generation, and enhancing document management systems. </a:t>
            </a:r>
          </a:p>
        </p:txBody>
      </p:sp>
      <p:sp>
        <p:nvSpPr>
          <p:cNvPr name="TextBox 8" id="8"/>
          <p:cNvSpPr txBox="true"/>
          <p:nvPr/>
        </p:nvSpPr>
        <p:spPr>
          <a:xfrm rot="0">
            <a:off x="6178941" y="6327472"/>
            <a:ext cx="1171293" cy="588615"/>
          </a:xfrm>
          <a:prstGeom prst="rect">
            <a:avLst/>
          </a:prstGeom>
        </p:spPr>
        <p:txBody>
          <a:bodyPr anchor="t" rtlCol="false" tIns="0" lIns="0" bIns="0" rIns="0">
            <a:spAutoFit/>
          </a:bodyPr>
          <a:lstStyle/>
          <a:p>
            <a:pPr algn="ctr">
              <a:lnSpc>
                <a:spcPts val="4563"/>
              </a:lnSpc>
            </a:pPr>
            <a:r>
              <a:rPr lang="en-US" sz="4474">
                <a:solidFill>
                  <a:srgbClr val="FDFDFD"/>
                </a:solidFill>
                <a:latin typeface="DM Serif Display"/>
              </a:rPr>
              <a:t>01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1EA"/>
        </a:solidFill>
      </p:bgPr>
    </p:bg>
    <p:spTree>
      <p:nvGrpSpPr>
        <p:cNvPr id="1" name=""/>
        <p:cNvGrpSpPr/>
        <p:nvPr/>
      </p:nvGrpSpPr>
      <p:grpSpPr>
        <a:xfrm>
          <a:off x="0" y="0"/>
          <a:ext cx="0" cy="0"/>
          <a:chOff x="0" y="0"/>
          <a:chExt cx="0" cy="0"/>
        </a:xfrm>
      </p:grpSpPr>
      <p:sp>
        <p:nvSpPr>
          <p:cNvPr name="Freeform 2" id="2"/>
          <p:cNvSpPr/>
          <p:nvPr/>
        </p:nvSpPr>
        <p:spPr>
          <a:xfrm flipH="true" flipV="false" rot="0">
            <a:off x="0" y="5744242"/>
            <a:ext cx="1029627" cy="1551227"/>
          </a:xfrm>
          <a:custGeom>
            <a:avLst/>
            <a:gdLst/>
            <a:ahLst/>
            <a:cxnLst/>
            <a:rect r="r" b="b" t="t" l="l"/>
            <a:pathLst>
              <a:path h="1551227" w="1029627">
                <a:moveTo>
                  <a:pt x="1029627" y="0"/>
                </a:moveTo>
                <a:lnTo>
                  <a:pt x="0" y="0"/>
                </a:lnTo>
                <a:lnTo>
                  <a:pt x="0" y="1551227"/>
                </a:lnTo>
                <a:lnTo>
                  <a:pt x="1029627" y="1551227"/>
                </a:lnTo>
                <a:lnTo>
                  <a:pt x="10296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7216185" y="-245807"/>
            <a:ext cx="2537415" cy="2546967"/>
          </a:xfrm>
          <a:custGeom>
            <a:avLst/>
            <a:gdLst/>
            <a:ahLst/>
            <a:cxnLst/>
            <a:rect r="r" b="b" t="t" l="l"/>
            <a:pathLst>
              <a:path h="2546967" w="2537415">
                <a:moveTo>
                  <a:pt x="0" y="2546966"/>
                </a:moveTo>
                <a:lnTo>
                  <a:pt x="2537415" y="2546966"/>
                </a:lnTo>
                <a:lnTo>
                  <a:pt x="2537415" y="0"/>
                </a:lnTo>
                <a:lnTo>
                  <a:pt x="0" y="0"/>
                </a:lnTo>
                <a:lnTo>
                  <a:pt x="0" y="254696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31520" y="1874661"/>
            <a:ext cx="6205632" cy="4709019"/>
          </a:xfrm>
          <a:prstGeom prst="rect">
            <a:avLst/>
          </a:prstGeom>
        </p:spPr>
        <p:txBody>
          <a:bodyPr anchor="t" rtlCol="false" tIns="0" lIns="0" bIns="0" rIns="0">
            <a:spAutoFit/>
          </a:bodyPr>
          <a:lstStyle/>
          <a:p>
            <a:pPr>
              <a:lnSpc>
                <a:spcPts val="2450"/>
              </a:lnSpc>
            </a:pPr>
            <a:r>
              <a:rPr lang="en-US" sz="1750">
                <a:solidFill>
                  <a:srgbClr val="273335"/>
                </a:solidFill>
                <a:latin typeface="Poppins"/>
              </a:rPr>
              <a:t>To tackle the challenge of converting HTML to DOCX with maximum efficiency, we will adopt a two-fold approach. Firstly, for HTML files, we will utilize specialized libraries and parsing techniques to ensure a flawless 100 percent conversion efficiency. This approach involves meticulously replicating the content, structure, and formatting from HTML to DOCX while preserving all visual and structural elements.</a:t>
            </a:r>
          </a:p>
          <a:p>
            <a:pPr>
              <a:lnSpc>
                <a:spcPts val="2450"/>
              </a:lnSpc>
            </a:pPr>
            <a:r>
              <a:rPr lang="en-US" sz="1750">
                <a:solidFill>
                  <a:srgbClr val="273335"/>
                </a:solidFill>
                <a:latin typeface="Poppins"/>
              </a:rPr>
              <a:t>Secondly, for CSS files, we will work towards achieving an efficiency of 55 percent. Our strategy involves identifying and retaining critical styling information to maintain visual consistency in the resulting DOCX files. While a majority of CSS styles will be successfully integrated, more intricate or complex styles may require further refinement.</a:t>
            </a:r>
          </a:p>
          <a:p>
            <a:pPr>
              <a:lnSpc>
                <a:spcPts val="350"/>
              </a:lnSpc>
            </a:pPr>
          </a:p>
        </p:txBody>
      </p:sp>
      <p:sp>
        <p:nvSpPr>
          <p:cNvPr name="Freeform 5" id="5"/>
          <p:cNvSpPr/>
          <p:nvPr/>
        </p:nvSpPr>
        <p:spPr>
          <a:xfrm flipH="false" flipV="false" rot="0">
            <a:off x="6120928" y="5948113"/>
            <a:ext cx="3631809" cy="1271133"/>
          </a:xfrm>
          <a:custGeom>
            <a:avLst/>
            <a:gdLst/>
            <a:ahLst/>
            <a:cxnLst/>
            <a:rect r="r" b="b" t="t" l="l"/>
            <a:pathLst>
              <a:path h="1271133" w="3631809">
                <a:moveTo>
                  <a:pt x="0" y="0"/>
                </a:moveTo>
                <a:lnTo>
                  <a:pt x="3631809" y="0"/>
                </a:lnTo>
                <a:lnTo>
                  <a:pt x="3631809" y="1271134"/>
                </a:lnTo>
                <a:lnTo>
                  <a:pt x="0" y="12711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6143022" y="5999783"/>
            <a:ext cx="1207212" cy="1200170"/>
          </a:xfrm>
          <a:custGeom>
            <a:avLst/>
            <a:gdLst/>
            <a:ahLst/>
            <a:cxnLst/>
            <a:rect r="r" b="b" t="t" l="l"/>
            <a:pathLst>
              <a:path h="1200170" w="1207212">
                <a:moveTo>
                  <a:pt x="0" y="0"/>
                </a:moveTo>
                <a:lnTo>
                  <a:pt x="1207213" y="0"/>
                </a:lnTo>
                <a:lnTo>
                  <a:pt x="1207213" y="1200171"/>
                </a:lnTo>
                <a:lnTo>
                  <a:pt x="0" y="1200171"/>
                </a:lnTo>
                <a:lnTo>
                  <a:pt x="0" y="0"/>
                </a:lnTo>
                <a:close/>
              </a:path>
            </a:pathLst>
          </a:custGeom>
          <a:blipFill>
            <a:blip r:embed="rId8">
              <a:alphaModFix amt="42000"/>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893152" y="2884657"/>
            <a:ext cx="2859584" cy="2859584"/>
          </a:xfrm>
          <a:custGeom>
            <a:avLst/>
            <a:gdLst/>
            <a:ahLst/>
            <a:cxnLst/>
            <a:rect r="r" b="b" t="t" l="l"/>
            <a:pathLst>
              <a:path h="2859584" w="2859584">
                <a:moveTo>
                  <a:pt x="0" y="0"/>
                </a:moveTo>
                <a:lnTo>
                  <a:pt x="2859585" y="0"/>
                </a:lnTo>
                <a:lnTo>
                  <a:pt x="2859585" y="2859585"/>
                </a:lnTo>
                <a:lnTo>
                  <a:pt x="0" y="2859585"/>
                </a:lnTo>
                <a:lnTo>
                  <a:pt x="0" y="0"/>
                </a:lnTo>
                <a:close/>
              </a:path>
            </a:pathLst>
          </a:custGeom>
          <a:blipFill>
            <a:blip r:embed="rId10"/>
            <a:stretch>
              <a:fillRect l="0" t="0" r="0" b="0"/>
            </a:stretch>
          </a:blipFill>
        </p:spPr>
      </p:sp>
      <p:sp>
        <p:nvSpPr>
          <p:cNvPr name="TextBox 8" id="8"/>
          <p:cNvSpPr txBox="true"/>
          <p:nvPr/>
        </p:nvSpPr>
        <p:spPr>
          <a:xfrm rot="0">
            <a:off x="1029627" y="970833"/>
            <a:ext cx="3024602" cy="609980"/>
          </a:xfrm>
          <a:prstGeom prst="rect">
            <a:avLst/>
          </a:prstGeom>
        </p:spPr>
        <p:txBody>
          <a:bodyPr anchor="t" rtlCol="false" tIns="0" lIns="0" bIns="0" rIns="0">
            <a:spAutoFit/>
          </a:bodyPr>
          <a:lstStyle/>
          <a:p>
            <a:pPr>
              <a:lnSpc>
                <a:spcPts val="4691"/>
              </a:lnSpc>
            </a:pPr>
            <a:r>
              <a:rPr lang="en-US" sz="4599">
                <a:solidFill>
                  <a:srgbClr val="273335"/>
                </a:solidFill>
                <a:latin typeface="DM Serif Display"/>
              </a:rPr>
              <a:t>Approach</a:t>
            </a:r>
          </a:p>
        </p:txBody>
      </p:sp>
      <p:sp>
        <p:nvSpPr>
          <p:cNvPr name="TextBox 9" id="9"/>
          <p:cNvSpPr txBox="true"/>
          <p:nvPr/>
        </p:nvSpPr>
        <p:spPr>
          <a:xfrm rot="0">
            <a:off x="6178941" y="6327472"/>
            <a:ext cx="1171293" cy="588615"/>
          </a:xfrm>
          <a:prstGeom prst="rect">
            <a:avLst/>
          </a:prstGeom>
        </p:spPr>
        <p:txBody>
          <a:bodyPr anchor="t" rtlCol="false" tIns="0" lIns="0" bIns="0" rIns="0">
            <a:spAutoFit/>
          </a:bodyPr>
          <a:lstStyle/>
          <a:p>
            <a:pPr algn="ctr">
              <a:lnSpc>
                <a:spcPts val="4563"/>
              </a:lnSpc>
            </a:pPr>
            <a:r>
              <a:rPr lang="en-US" sz="4474">
                <a:solidFill>
                  <a:srgbClr val="FDFDFD"/>
                </a:solidFill>
                <a:latin typeface="DM Serif Display"/>
              </a:rPr>
              <a:t>02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1EA"/>
        </a:solidFill>
      </p:bgPr>
    </p:bg>
    <p:spTree>
      <p:nvGrpSpPr>
        <p:cNvPr id="1" name=""/>
        <p:cNvGrpSpPr/>
        <p:nvPr/>
      </p:nvGrpSpPr>
      <p:grpSpPr>
        <a:xfrm>
          <a:off x="0" y="0"/>
          <a:ext cx="0" cy="0"/>
          <a:chOff x="0" y="0"/>
          <a:chExt cx="0" cy="0"/>
        </a:xfrm>
      </p:grpSpPr>
      <p:sp>
        <p:nvSpPr>
          <p:cNvPr name="Freeform 2" id="2"/>
          <p:cNvSpPr/>
          <p:nvPr/>
        </p:nvSpPr>
        <p:spPr>
          <a:xfrm flipH="false" flipV="false" rot="0">
            <a:off x="6120928" y="5948113"/>
            <a:ext cx="3631809" cy="1271133"/>
          </a:xfrm>
          <a:custGeom>
            <a:avLst/>
            <a:gdLst/>
            <a:ahLst/>
            <a:cxnLst/>
            <a:rect r="r" b="b" t="t" l="l"/>
            <a:pathLst>
              <a:path h="1271133" w="3631809">
                <a:moveTo>
                  <a:pt x="0" y="0"/>
                </a:moveTo>
                <a:lnTo>
                  <a:pt x="3631809" y="0"/>
                </a:lnTo>
                <a:lnTo>
                  <a:pt x="3631809" y="1271134"/>
                </a:lnTo>
                <a:lnTo>
                  <a:pt x="0" y="12711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43022" y="5999783"/>
            <a:ext cx="1207212" cy="1200170"/>
          </a:xfrm>
          <a:custGeom>
            <a:avLst/>
            <a:gdLst/>
            <a:ahLst/>
            <a:cxnLst/>
            <a:rect r="r" b="b" t="t" l="l"/>
            <a:pathLst>
              <a:path h="1200170" w="1207212">
                <a:moveTo>
                  <a:pt x="0" y="0"/>
                </a:moveTo>
                <a:lnTo>
                  <a:pt x="1207213" y="0"/>
                </a:lnTo>
                <a:lnTo>
                  <a:pt x="1207213" y="1200171"/>
                </a:lnTo>
                <a:lnTo>
                  <a:pt x="0" y="1200171"/>
                </a:lnTo>
                <a:lnTo>
                  <a:pt x="0" y="0"/>
                </a:lnTo>
                <a:close/>
              </a:path>
            </a:pathLst>
          </a:custGeom>
          <a:blipFill>
            <a:blip r:embed="rId4">
              <a:alphaModFix amt="42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0" y="5744242"/>
            <a:ext cx="1029627" cy="1551227"/>
          </a:xfrm>
          <a:custGeom>
            <a:avLst/>
            <a:gdLst/>
            <a:ahLst/>
            <a:cxnLst/>
            <a:rect r="r" b="b" t="t" l="l"/>
            <a:pathLst>
              <a:path h="1551227" w="1029627">
                <a:moveTo>
                  <a:pt x="1029627" y="0"/>
                </a:moveTo>
                <a:lnTo>
                  <a:pt x="0" y="0"/>
                </a:lnTo>
                <a:lnTo>
                  <a:pt x="0" y="1551227"/>
                </a:lnTo>
                <a:lnTo>
                  <a:pt x="1029627" y="1551227"/>
                </a:lnTo>
                <a:lnTo>
                  <a:pt x="10296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0">
            <a:off x="7216185" y="-245807"/>
            <a:ext cx="2537415" cy="2546967"/>
          </a:xfrm>
          <a:custGeom>
            <a:avLst/>
            <a:gdLst/>
            <a:ahLst/>
            <a:cxnLst/>
            <a:rect r="r" b="b" t="t" l="l"/>
            <a:pathLst>
              <a:path h="2546967" w="2537415">
                <a:moveTo>
                  <a:pt x="0" y="2546966"/>
                </a:moveTo>
                <a:lnTo>
                  <a:pt x="2537415" y="2546966"/>
                </a:lnTo>
                <a:lnTo>
                  <a:pt x="2537415" y="0"/>
                </a:lnTo>
                <a:lnTo>
                  <a:pt x="0" y="0"/>
                </a:lnTo>
                <a:lnTo>
                  <a:pt x="0" y="2546966"/>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731520" y="1768903"/>
            <a:ext cx="3625231" cy="4733201"/>
          </a:xfrm>
          <a:custGeom>
            <a:avLst/>
            <a:gdLst/>
            <a:ahLst/>
            <a:cxnLst/>
            <a:rect r="r" b="b" t="t" l="l"/>
            <a:pathLst>
              <a:path h="4733201" w="3625231">
                <a:moveTo>
                  <a:pt x="0" y="0"/>
                </a:moveTo>
                <a:lnTo>
                  <a:pt x="3625231" y="0"/>
                </a:lnTo>
                <a:lnTo>
                  <a:pt x="3625231" y="4733201"/>
                </a:lnTo>
                <a:lnTo>
                  <a:pt x="0" y="4733201"/>
                </a:lnTo>
                <a:lnTo>
                  <a:pt x="0" y="0"/>
                </a:lnTo>
                <a:close/>
              </a:path>
            </a:pathLst>
          </a:custGeom>
          <a:blipFill>
            <a:blip r:embed="rId10"/>
            <a:stretch>
              <a:fillRect l="0" t="-7371" r="0" b="-7371"/>
            </a:stretch>
          </a:blipFill>
        </p:spPr>
      </p:sp>
      <p:sp>
        <p:nvSpPr>
          <p:cNvPr name="TextBox 7" id="7"/>
          <p:cNvSpPr txBox="true"/>
          <p:nvPr/>
        </p:nvSpPr>
        <p:spPr>
          <a:xfrm rot="0">
            <a:off x="731520" y="807720"/>
            <a:ext cx="5766561" cy="685800"/>
          </a:xfrm>
          <a:prstGeom prst="rect">
            <a:avLst/>
          </a:prstGeom>
        </p:spPr>
        <p:txBody>
          <a:bodyPr anchor="t" rtlCol="false" tIns="0" lIns="0" bIns="0" rIns="0">
            <a:spAutoFit/>
          </a:bodyPr>
          <a:lstStyle/>
          <a:p>
            <a:pPr>
              <a:lnSpc>
                <a:spcPts val="5100"/>
              </a:lnSpc>
            </a:pPr>
            <a:r>
              <a:rPr lang="en-US" sz="5000">
                <a:solidFill>
                  <a:srgbClr val="273335"/>
                </a:solidFill>
                <a:latin typeface="DM Serif Display"/>
              </a:rPr>
              <a:t> Problem Faced</a:t>
            </a:r>
          </a:p>
        </p:txBody>
      </p:sp>
      <p:sp>
        <p:nvSpPr>
          <p:cNvPr name="TextBox 8" id="8"/>
          <p:cNvSpPr txBox="true"/>
          <p:nvPr/>
        </p:nvSpPr>
        <p:spPr>
          <a:xfrm rot="0">
            <a:off x="4659763" y="1796719"/>
            <a:ext cx="4173731" cy="4203064"/>
          </a:xfrm>
          <a:prstGeom prst="rect">
            <a:avLst/>
          </a:prstGeom>
        </p:spPr>
        <p:txBody>
          <a:bodyPr anchor="t" rtlCol="false" tIns="0" lIns="0" bIns="0" rIns="0">
            <a:spAutoFit/>
          </a:bodyPr>
          <a:lstStyle/>
          <a:p>
            <a:pPr>
              <a:lnSpc>
                <a:spcPts val="3010"/>
              </a:lnSpc>
            </a:pPr>
            <a:r>
              <a:rPr lang="en-US" sz="2150">
                <a:solidFill>
                  <a:srgbClr val="273335"/>
                </a:solidFill>
                <a:latin typeface="Poppins"/>
              </a:rPr>
              <a:t> The problem arises due to the fundamental structural differences between HTML and DOCX files. HTML is primarily used for creating web content and is based on markup language, whereas DOCX is a binary format designed for word processing, including text formatting, images, tables, and other elements.</a:t>
            </a:r>
          </a:p>
        </p:txBody>
      </p:sp>
      <p:sp>
        <p:nvSpPr>
          <p:cNvPr name="TextBox 9" id="9"/>
          <p:cNvSpPr txBox="true"/>
          <p:nvPr/>
        </p:nvSpPr>
        <p:spPr>
          <a:xfrm rot="0">
            <a:off x="6178941" y="6327472"/>
            <a:ext cx="1171293" cy="588615"/>
          </a:xfrm>
          <a:prstGeom prst="rect">
            <a:avLst/>
          </a:prstGeom>
        </p:spPr>
        <p:txBody>
          <a:bodyPr anchor="t" rtlCol="false" tIns="0" lIns="0" bIns="0" rIns="0">
            <a:spAutoFit/>
          </a:bodyPr>
          <a:lstStyle/>
          <a:p>
            <a:pPr algn="ctr">
              <a:lnSpc>
                <a:spcPts val="4563"/>
              </a:lnSpc>
            </a:pPr>
            <a:r>
              <a:rPr lang="en-US" sz="4474">
                <a:solidFill>
                  <a:srgbClr val="FDFDFD"/>
                </a:solidFill>
                <a:latin typeface="DM Serif Display"/>
              </a:rPr>
              <a:t>03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1EA"/>
        </a:solidFill>
      </p:bgPr>
    </p:bg>
    <p:spTree>
      <p:nvGrpSpPr>
        <p:cNvPr id="1" name=""/>
        <p:cNvGrpSpPr/>
        <p:nvPr/>
      </p:nvGrpSpPr>
      <p:grpSpPr>
        <a:xfrm>
          <a:off x="0" y="0"/>
          <a:ext cx="0" cy="0"/>
          <a:chOff x="0" y="0"/>
          <a:chExt cx="0" cy="0"/>
        </a:xfrm>
      </p:grpSpPr>
      <p:sp>
        <p:nvSpPr>
          <p:cNvPr name="Freeform 2" id="2"/>
          <p:cNvSpPr/>
          <p:nvPr/>
        </p:nvSpPr>
        <p:spPr>
          <a:xfrm flipH="false" flipV="false" rot="0">
            <a:off x="6120928" y="5948113"/>
            <a:ext cx="3631809" cy="1271133"/>
          </a:xfrm>
          <a:custGeom>
            <a:avLst/>
            <a:gdLst/>
            <a:ahLst/>
            <a:cxnLst/>
            <a:rect r="r" b="b" t="t" l="l"/>
            <a:pathLst>
              <a:path h="1271133" w="3631809">
                <a:moveTo>
                  <a:pt x="0" y="0"/>
                </a:moveTo>
                <a:lnTo>
                  <a:pt x="3631809" y="0"/>
                </a:lnTo>
                <a:lnTo>
                  <a:pt x="3631809" y="1271134"/>
                </a:lnTo>
                <a:lnTo>
                  <a:pt x="0" y="12711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43022" y="5999783"/>
            <a:ext cx="1207212" cy="1200170"/>
          </a:xfrm>
          <a:custGeom>
            <a:avLst/>
            <a:gdLst/>
            <a:ahLst/>
            <a:cxnLst/>
            <a:rect r="r" b="b" t="t" l="l"/>
            <a:pathLst>
              <a:path h="1200170" w="1207212">
                <a:moveTo>
                  <a:pt x="0" y="0"/>
                </a:moveTo>
                <a:lnTo>
                  <a:pt x="1207213" y="0"/>
                </a:lnTo>
                <a:lnTo>
                  <a:pt x="1207213" y="1200171"/>
                </a:lnTo>
                <a:lnTo>
                  <a:pt x="0" y="1200171"/>
                </a:lnTo>
                <a:lnTo>
                  <a:pt x="0" y="0"/>
                </a:lnTo>
                <a:close/>
              </a:path>
            </a:pathLst>
          </a:custGeom>
          <a:blipFill>
            <a:blip r:embed="rId4">
              <a:alphaModFix amt="42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0" y="5744242"/>
            <a:ext cx="1029627" cy="1551227"/>
          </a:xfrm>
          <a:custGeom>
            <a:avLst/>
            <a:gdLst/>
            <a:ahLst/>
            <a:cxnLst/>
            <a:rect r="r" b="b" t="t" l="l"/>
            <a:pathLst>
              <a:path h="1551227" w="1029627">
                <a:moveTo>
                  <a:pt x="1029627" y="0"/>
                </a:moveTo>
                <a:lnTo>
                  <a:pt x="0" y="0"/>
                </a:lnTo>
                <a:lnTo>
                  <a:pt x="0" y="1551227"/>
                </a:lnTo>
                <a:lnTo>
                  <a:pt x="1029627" y="1551227"/>
                </a:lnTo>
                <a:lnTo>
                  <a:pt x="10296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0">
            <a:off x="7216185" y="-245807"/>
            <a:ext cx="2537415" cy="2546967"/>
          </a:xfrm>
          <a:custGeom>
            <a:avLst/>
            <a:gdLst/>
            <a:ahLst/>
            <a:cxnLst/>
            <a:rect r="r" b="b" t="t" l="l"/>
            <a:pathLst>
              <a:path h="2546967" w="2537415">
                <a:moveTo>
                  <a:pt x="0" y="2546966"/>
                </a:moveTo>
                <a:lnTo>
                  <a:pt x="2537415" y="2546966"/>
                </a:lnTo>
                <a:lnTo>
                  <a:pt x="2537415" y="0"/>
                </a:lnTo>
                <a:lnTo>
                  <a:pt x="0" y="0"/>
                </a:lnTo>
                <a:lnTo>
                  <a:pt x="0" y="2546966"/>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14813" y="1932398"/>
            <a:ext cx="3450405" cy="3450405"/>
          </a:xfrm>
          <a:custGeom>
            <a:avLst/>
            <a:gdLst/>
            <a:ahLst/>
            <a:cxnLst/>
            <a:rect r="r" b="b" t="t" l="l"/>
            <a:pathLst>
              <a:path h="3450405" w="3450405">
                <a:moveTo>
                  <a:pt x="0" y="0"/>
                </a:moveTo>
                <a:lnTo>
                  <a:pt x="3450405" y="0"/>
                </a:lnTo>
                <a:lnTo>
                  <a:pt x="3450405" y="3450404"/>
                </a:lnTo>
                <a:lnTo>
                  <a:pt x="0" y="3450404"/>
                </a:lnTo>
                <a:lnTo>
                  <a:pt x="0" y="0"/>
                </a:lnTo>
                <a:close/>
              </a:path>
            </a:pathLst>
          </a:custGeom>
          <a:blipFill>
            <a:blip r:embed="rId10"/>
            <a:stretch>
              <a:fillRect l="0" t="0" r="0" b="0"/>
            </a:stretch>
          </a:blipFill>
        </p:spPr>
      </p:sp>
      <p:sp>
        <p:nvSpPr>
          <p:cNvPr name="TextBox 7" id="7"/>
          <p:cNvSpPr txBox="true"/>
          <p:nvPr/>
        </p:nvSpPr>
        <p:spPr>
          <a:xfrm rot="0">
            <a:off x="731520" y="807720"/>
            <a:ext cx="7622835" cy="529591"/>
          </a:xfrm>
          <a:prstGeom prst="rect">
            <a:avLst/>
          </a:prstGeom>
        </p:spPr>
        <p:txBody>
          <a:bodyPr anchor="t" rtlCol="false" tIns="0" lIns="0" bIns="0" rIns="0">
            <a:spAutoFit/>
          </a:bodyPr>
          <a:lstStyle/>
          <a:p>
            <a:pPr>
              <a:lnSpc>
                <a:spcPts val="4080"/>
              </a:lnSpc>
            </a:pPr>
            <a:r>
              <a:rPr lang="en-US" sz="4000">
                <a:solidFill>
                  <a:srgbClr val="273335"/>
                </a:solidFill>
                <a:latin typeface="DM Serif Display"/>
              </a:rPr>
              <a:t>Preserving Formatting and Styles</a:t>
            </a:r>
          </a:p>
        </p:txBody>
      </p:sp>
      <p:sp>
        <p:nvSpPr>
          <p:cNvPr name="TextBox 8" id="8"/>
          <p:cNvSpPr txBox="true"/>
          <p:nvPr/>
        </p:nvSpPr>
        <p:spPr>
          <a:xfrm rot="0">
            <a:off x="4659763" y="2284730"/>
            <a:ext cx="4173731" cy="2679064"/>
          </a:xfrm>
          <a:prstGeom prst="rect">
            <a:avLst/>
          </a:prstGeom>
        </p:spPr>
        <p:txBody>
          <a:bodyPr anchor="t" rtlCol="false" tIns="0" lIns="0" bIns="0" rIns="0">
            <a:spAutoFit/>
          </a:bodyPr>
          <a:lstStyle/>
          <a:p>
            <a:pPr>
              <a:lnSpc>
                <a:spcPts val="3010"/>
              </a:lnSpc>
            </a:pPr>
            <a:r>
              <a:rPr lang="en-US" sz="2150">
                <a:solidFill>
                  <a:srgbClr val="273335"/>
                </a:solidFill>
                <a:latin typeface="Poppins"/>
              </a:rPr>
              <a:t>Maintaining the original formatting, including fonts, colors, styles, and layouts, is crucial for the converted document to accurately represent the original HTML content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1EA"/>
        </a:solidFill>
      </p:bgPr>
    </p:bg>
    <p:spTree>
      <p:nvGrpSpPr>
        <p:cNvPr id="1" name=""/>
        <p:cNvGrpSpPr/>
        <p:nvPr/>
      </p:nvGrpSpPr>
      <p:grpSpPr>
        <a:xfrm>
          <a:off x="0" y="0"/>
          <a:ext cx="0" cy="0"/>
          <a:chOff x="0" y="0"/>
          <a:chExt cx="0" cy="0"/>
        </a:xfrm>
      </p:grpSpPr>
      <p:sp>
        <p:nvSpPr>
          <p:cNvPr name="Freeform 2" id="2"/>
          <p:cNvSpPr/>
          <p:nvPr/>
        </p:nvSpPr>
        <p:spPr>
          <a:xfrm flipH="false" flipV="false" rot="0">
            <a:off x="6120928" y="5948113"/>
            <a:ext cx="3631809" cy="1271133"/>
          </a:xfrm>
          <a:custGeom>
            <a:avLst/>
            <a:gdLst/>
            <a:ahLst/>
            <a:cxnLst/>
            <a:rect r="r" b="b" t="t" l="l"/>
            <a:pathLst>
              <a:path h="1271133" w="3631809">
                <a:moveTo>
                  <a:pt x="0" y="0"/>
                </a:moveTo>
                <a:lnTo>
                  <a:pt x="3631809" y="0"/>
                </a:lnTo>
                <a:lnTo>
                  <a:pt x="3631809" y="1271134"/>
                </a:lnTo>
                <a:lnTo>
                  <a:pt x="0" y="12711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43022" y="5999783"/>
            <a:ext cx="1207212" cy="1200170"/>
          </a:xfrm>
          <a:custGeom>
            <a:avLst/>
            <a:gdLst/>
            <a:ahLst/>
            <a:cxnLst/>
            <a:rect r="r" b="b" t="t" l="l"/>
            <a:pathLst>
              <a:path h="1200170" w="1207212">
                <a:moveTo>
                  <a:pt x="0" y="0"/>
                </a:moveTo>
                <a:lnTo>
                  <a:pt x="1207213" y="0"/>
                </a:lnTo>
                <a:lnTo>
                  <a:pt x="1207213" y="1200171"/>
                </a:lnTo>
                <a:lnTo>
                  <a:pt x="0" y="1200171"/>
                </a:lnTo>
                <a:lnTo>
                  <a:pt x="0" y="0"/>
                </a:lnTo>
                <a:close/>
              </a:path>
            </a:pathLst>
          </a:custGeom>
          <a:blipFill>
            <a:blip r:embed="rId4">
              <a:alphaModFix amt="42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0" y="5744242"/>
            <a:ext cx="1029627" cy="1551227"/>
          </a:xfrm>
          <a:custGeom>
            <a:avLst/>
            <a:gdLst/>
            <a:ahLst/>
            <a:cxnLst/>
            <a:rect r="r" b="b" t="t" l="l"/>
            <a:pathLst>
              <a:path h="1551227" w="1029627">
                <a:moveTo>
                  <a:pt x="1029627" y="0"/>
                </a:moveTo>
                <a:lnTo>
                  <a:pt x="0" y="0"/>
                </a:lnTo>
                <a:lnTo>
                  <a:pt x="0" y="1551227"/>
                </a:lnTo>
                <a:lnTo>
                  <a:pt x="1029627" y="1551227"/>
                </a:lnTo>
                <a:lnTo>
                  <a:pt x="10296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0">
            <a:off x="7216185" y="-245807"/>
            <a:ext cx="2537415" cy="2546967"/>
          </a:xfrm>
          <a:custGeom>
            <a:avLst/>
            <a:gdLst/>
            <a:ahLst/>
            <a:cxnLst/>
            <a:rect r="r" b="b" t="t" l="l"/>
            <a:pathLst>
              <a:path h="2546967" w="2537415">
                <a:moveTo>
                  <a:pt x="0" y="2546966"/>
                </a:moveTo>
                <a:lnTo>
                  <a:pt x="2537415" y="2546966"/>
                </a:lnTo>
                <a:lnTo>
                  <a:pt x="2537415" y="0"/>
                </a:lnTo>
                <a:lnTo>
                  <a:pt x="0" y="0"/>
                </a:lnTo>
                <a:lnTo>
                  <a:pt x="0" y="2546966"/>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29627" y="2477614"/>
            <a:ext cx="3294044" cy="3294044"/>
          </a:xfrm>
          <a:custGeom>
            <a:avLst/>
            <a:gdLst/>
            <a:ahLst/>
            <a:cxnLst/>
            <a:rect r="r" b="b" t="t" l="l"/>
            <a:pathLst>
              <a:path h="3294044" w="3294044">
                <a:moveTo>
                  <a:pt x="0" y="0"/>
                </a:moveTo>
                <a:lnTo>
                  <a:pt x="3294044" y="0"/>
                </a:lnTo>
                <a:lnTo>
                  <a:pt x="3294044" y="3294044"/>
                </a:lnTo>
                <a:lnTo>
                  <a:pt x="0" y="3294044"/>
                </a:lnTo>
                <a:lnTo>
                  <a:pt x="0" y="0"/>
                </a:lnTo>
                <a:close/>
              </a:path>
            </a:pathLst>
          </a:custGeom>
          <a:blipFill>
            <a:blip r:embed="rId10"/>
            <a:stretch>
              <a:fillRect l="0" t="0" r="0" b="0"/>
            </a:stretch>
          </a:blipFill>
        </p:spPr>
      </p:sp>
      <p:sp>
        <p:nvSpPr>
          <p:cNvPr name="TextBox 7" id="7"/>
          <p:cNvSpPr txBox="true"/>
          <p:nvPr/>
        </p:nvSpPr>
        <p:spPr>
          <a:xfrm rot="0">
            <a:off x="731520" y="807720"/>
            <a:ext cx="7622835" cy="1043941"/>
          </a:xfrm>
          <a:prstGeom prst="rect">
            <a:avLst/>
          </a:prstGeom>
        </p:spPr>
        <p:txBody>
          <a:bodyPr anchor="t" rtlCol="false" tIns="0" lIns="0" bIns="0" rIns="0">
            <a:spAutoFit/>
          </a:bodyPr>
          <a:lstStyle/>
          <a:p>
            <a:pPr>
              <a:lnSpc>
                <a:spcPts val="4080"/>
              </a:lnSpc>
            </a:pPr>
            <a:r>
              <a:rPr lang="en-US" sz="4000">
                <a:solidFill>
                  <a:srgbClr val="273335"/>
                </a:solidFill>
                <a:latin typeface="DM Serif Display"/>
              </a:rPr>
              <a:t>Dealing with Hyperlinks and References</a:t>
            </a:r>
          </a:p>
        </p:txBody>
      </p:sp>
      <p:sp>
        <p:nvSpPr>
          <p:cNvPr name="TextBox 8" id="8"/>
          <p:cNvSpPr txBox="true"/>
          <p:nvPr/>
        </p:nvSpPr>
        <p:spPr>
          <a:xfrm rot="0">
            <a:off x="5129319" y="2942267"/>
            <a:ext cx="4173731" cy="2298064"/>
          </a:xfrm>
          <a:prstGeom prst="rect">
            <a:avLst/>
          </a:prstGeom>
        </p:spPr>
        <p:txBody>
          <a:bodyPr anchor="t" rtlCol="false" tIns="0" lIns="0" bIns="0" rIns="0">
            <a:spAutoFit/>
          </a:bodyPr>
          <a:lstStyle/>
          <a:p>
            <a:pPr>
              <a:lnSpc>
                <a:spcPts val="3010"/>
              </a:lnSpc>
            </a:pPr>
            <a:r>
              <a:rPr lang="en-US" sz="2150">
                <a:solidFill>
                  <a:srgbClr val="273335"/>
                </a:solidFill>
                <a:latin typeface="Poppins"/>
              </a:rPr>
              <a:t>Ensuring that hyperlinks, references, and cross-references within the HTML document are retained and functional in the resulting DOCX file.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1EA"/>
        </a:solidFill>
      </p:bgPr>
    </p:bg>
    <p:spTree>
      <p:nvGrpSpPr>
        <p:cNvPr id="1" name=""/>
        <p:cNvGrpSpPr/>
        <p:nvPr/>
      </p:nvGrpSpPr>
      <p:grpSpPr>
        <a:xfrm>
          <a:off x="0" y="0"/>
          <a:ext cx="0" cy="0"/>
          <a:chOff x="0" y="0"/>
          <a:chExt cx="0" cy="0"/>
        </a:xfrm>
      </p:grpSpPr>
      <p:sp>
        <p:nvSpPr>
          <p:cNvPr name="Freeform 2" id="2"/>
          <p:cNvSpPr/>
          <p:nvPr/>
        </p:nvSpPr>
        <p:spPr>
          <a:xfrm flipH="false" flipV="false" rot="0">
            <a:off x="6120928" y="5948113"/>
            <a:ext cx="3631809" cy="1271133"/>
          </a:xfrm>
          <a:custGeom>
            <a:avLst/>
            <a:gdLst/>
            <a:ahLst/>
            <a:cxnLst/>
            <a:rect r="r" b="b" t="t" l="l"/>
            <a:pathLst>
              <a:path h="1271133" w="3631809">
                <a:moveTo>
                  <a:pt x="0" y="0"/>
                </a:moveTo>
                <a:lnTo>
                  <a:pt x="3631809" y="0"/>
                </a:lnTo>
                <a:lnTo>
                  <a:pt x="3631809" y="1271134"/>
                </a:lnTo>
                <a:lnTo>
                  <a:pt x="0" y="12711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43022" y="5999783"/>
            <a:ext cx="1207212" cy="1200170"/>
          </a:xfrm>
          <a:custGeom>
            <a:avLst/>
            <a:gdLst/>
            <a:ahLst/>
            <a:cxnLst/>
            <a:rect r="r" b="b" t="t" l="l"/>
            <a:pathLst>
              <a:path h="1200170" w="1207212">
                <a:moveTo>
                  <a:pt x="0" y="0"/>
                </a:moveTo>
                <a:lnTo>
                  <a:pt x="1207213" y="0"/>
                </a:lnTo>
                <a:lnTo>
                  <a:pt x="1207213" y="1200171"/>
                </a:lnTo>
                <a:lnTo>
                  <a:pt x="0" y="1200171"/>
                </a:lnTo>
                <a:lnTo>
                  <a:pt x="0" y="0"/>
                </a:lnTo>
                <a:close/>
              </a:path>
            </a:pathLst>
          </a:custGeom>
          <a:blipFill>
            <a:blip r:embed="rId4">
              <a:alphaModFix amt="42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0" y="5744242"/>
            <a:ext cx="1029627" cy="1551227"/>
          </a:xfrm>
          <a:custGeom>
            <a:avLst/>
            <a:gdLst/>
            <a:ahLst/>
            <a:cxnLst/>
            <a:rect r="r" b="b" t="t" l="l"/>
            <a:pathLst>
              <a:path h="1551227" w="1029627">
                <a:moveTo>
                  <a:pt x="1029627" y="0"/>
                </a:moveTo>
                <a:lnTo>
                  <a:pt x="0" y="0"/>
                </a:lnTo>
                <a:lnTo>
                  <a:pt x="0" y="1551227"/>
                </a:lnTo>
                <a:lnTo>
                  <a:pt x="1029627" y="1551227"/>
                </a:lnTo>
                <a:lnTo>
                  <a:pt x="10296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0">
            <a:off x="7216185" y="-245807"/>
            <a:ext cx="2537415" cy="2546967"/>
          </a:xfrm>
          <a:custGeom>
            <a:avLst/>
            <a:gdLst/>
            <a:ahLst/>
            <a:cxnLst/>
            <a:rect r="r" b="b" t="t" l="l"/>
            <a:pathLst>
              <a:path h="2546967" w="2537415">
                <a:moveTo>
                  <a:pt x="0" y="2546966"/>
                </a:moveTo>
                <a:lnTo>
                  <a:pt x="2537415" y="2546966"/>
                </a:lnTo>
                <a:lnTo>
                  <a:pt x="2537415" y="0"/>
                </a:lnTo>
                <a:lnTo>
                  <a:pt x="0" y="0"/>
                </a:lnTo>
                <a:lnTo>
                  <a:pt x="0" y="2546966"/>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731520" y="1768903"/>
            <a:ext cx="3625231" cy="4733201"/>
          </a:xfrm>
          <a:custGeom>
            <a:avLst/>
            <a:gdLst/>
            <a:ahLst/>
            <a:cxnLst/>
            <a:rect r="r" b="b" t="t" l="l"/>
            <a:pathLst>
              <a:path h="4733201" w="3625231">
                <a:moveTo>
                  <a:pt x="0" y="0"/>
                </a:moveTo>
                <a:lnTo>
                  <a:pt x="3625231" y="0"/>
                </a:lnTo>
                <a:lnTo>
                  <a:pt x="3625231" y="4733201"/>
                </a:lnTo>
                <a:lnTo>
                  <a:pt x="0" y="4733201"/>
                </a:lnTo>
                <a:lnTo>
                  <a:pt x="0" y="0"/>
                </a:lnTo>
                <a:close/>
              </a:path>
            </a:pathLst>
          </a:custGeom>
          <a:blipFill>
            <a:blip r:embed="rId10"/>
            <a:stretch>
              <a:fillRect l="0" t="-7371" r="0" b="-7371"/>
            </a:stretch>
          </a:blipFill>
        </p:spPr>
      </p:sp>
      <p:sp>
        <p:nvSpPr>
          <p:cNvPr name="TextBox 7" id="7"/>
          <p:cNvSpPr txBox="true"/>
          <p:nvPr/>
        </p:nvSpPr>
        <p:spPr>
          <a:xfrm rot="0">
            <a:off x="731520" y="788670"/>
            <a:ext cx="7622835" cy="425578"/>
          </a:xfrm>
          <a:prstGeom prst="rect">
            <a:avLst/>
          </a:prstGeom>
        </p:spPr>
        <p:txBody>
          <a:bodyPr anchor="t" rtlCol="false" tIns="0" lIns="0" bIns="0" rIns="0">
            <a:spAutoFit/>
          </a:bodyPr>
          <a:lstStyle/>
          <a:p>
            <a:pPr>
              <a:lnSpc>
                <a:spcPts val="3264"/>
              </a:lnSpc>
            </a:pPr>
            <a:r>
              <a:rPr lang="en-US" sz="3200">
                <a:solidFill>
                  <a:srgbClr val="273335"/>
                </a:solidFill>
                <a:latin typeface="DM Serif Display"/>
              </a:rPr>
              <a:t>Supporting Complex HTML Structures</a:t>
            </a:r>
          </a:p>
        </p:txBody>
      </p:sp>
      <p:sp>
        <p:nvSpPr>
          <p:cNvPr name="TextBox 8" id="8"/>
          <p:cNvSpPr txBox="true"/>
          <p:nvPr/>
        </p:nvSpPr>
        <p:spPr>
          <a:xfrm rot="0">
            <a:off x="4659763" y="2398811"/>
            <a:ext cx="4173731" cy="2298064"/>
          </a:xfrm>
          <a:prstGeom prst="rect">
            <a:avLst/>
          </a:prstGeom>
        </p:spPr>
        <p:txBody>
          <a:bodyPr anchor="t" rtlCol="false" tIns="0" lIns="0" bIns="0" rIns="0">
            <a:spAutoFit/>
          </a:bodyPr>
          <a:lstStyle/>
          <a:p>
            <a:pPr>
              <a:lnSpc>
                <a:spcPts val="3010"/>
              </a:lnSpc>
            </a:pPr>
            <a:r>
              <a:rPr lang="en-US" sz="2150">
                <a:solidFill>
                  <a:srgbClr val="273335"/>
                </a:solidFill>
                <a:latin typeface="Poppins"/>
              </a:rPr>
              <a:t>Robust handling of complex HTML structures, including nested elements, tables, lists, and CSS styles, is necessary for a reliable conversion process.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1EA"/>
        </a:solidFill>
      </p:bgPr>
    </p:bg>
    <p:spTree>
      <p:nvGrpSpPr>
        <p:cNvPr id="1" name=""/>
        <p:cNvGrpSpPr/>
        <p:nvPr/>
      </p:nvGrpSpPr>
      <p:grpSpPr>
        <a:xfrm>
          <a:off x="0" y="0"/>
          <a:ext cx="0" cy="0"/>
          <a:chOff x="0" y="0"/>
          <a:chExt cx="0" cy="0"/>
        </a:xfrm>
      </p:grpSpPr>
      <p:sp>
        <p:nvSpPr>
          <p:cNvPr name="Freeform 2" id="2"/>
          <p:cNvSpPr/>
          <p:nvPr/>
        </p:nvSpPr>
        <p:spPr>
          <a:xfrm flipH="false" flipV="false" rot="0">
            <a:off x="6120928" y="5948113"/>
            <a:ext cx="3631809" cy="1271133"/>
          </a:xfrm>
          <a:custGeom>
            <a:avLst/>
            <a:gdLst/>
            <a:ahLst/>
            <a:cxnLst/>
            <a:rect r="r" b="b" t="t" l="l"/>
            <a:pathLst>
              <a:path h="1271133" w="3631809">
                <a:moveTo>
                  <a:pt x="0" y="0"/>
                </a:moveTo>
                <a:lnTo>
                  <a:pt x="3631809" y="0"/>
                </a:lnTo>
                <a:lnTo>
                  <a:pt x="3631809" y="1271134"/>
                </a:lnTo>
                <a:lnTo>
                  <a:pt x="0" y="12711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43022" y="5999783"/>
            <a:ext cx="1207212" cy="1200170"/>
          </a:xfrm>
          <a:custGeom>
            <a:avLst/>
            <a:gdLst/>
            <a:ahLst/>
            <a:cxnLst/>
            <a:rect r="r" b="b" t="t" l="l"/>
            <a:pathLst>
              <a:path h="1200170" w="1207212">
                <a:moveTo>
                  <a:pt x="0" y="0"/>
                </a:moveTo>
                <a:lnTo>
                  <a:pt x="1207213" y="0"/>
                </a:lnTo>
                <a:lnTo>
                  <a:pt x="1207213" y="1200171"/>
                </a:lnTo>
                <a:lnTo>
                  <a:pt x="0" y="1200171"/>
                </a:lnTo>
                <a:lnTo>
                  <a:pt x="0" y="0"/>
                </a:lnTo>
                <a:close/>
              </a:path>
            </a:pathLst>
          </a:custGeom>
          <a:blipFill>
            <a:blip r:embed="rId4">
              <a:alphaModFix amt="42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0" y="5744242"/>
            <a:ext cx="1029627" cy="1551227"/>
          </a:xfrm>
          <a:custGeom>
            <a:avLst/>
            <a:gdLst/>
            <a:ahLst/>
            <a:cxnLst/>
            <a:rect r="r" b="b" t="t" l="l"/>
            <a:pathLst>
              <a:path h="1551227" w="1029627">
                <a:moveTo>
                  <a:pt x="1029627" y="0"/>
                </a:moveTo>
                <a:lnTo>
                  <a:pt x="0" y="0"/>
                </a:lnTo>
                <a:lnTo>
                  <a:pt x="0" y="1551227"/>
                </a:lnTo>
                <a:lnTo>
                  <a:pt x="1029627" y="1551227"/>
                </a:lnTo>
                <a:lnTo>
                  <a:pt x="10296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0">
            <a:off x="7216185" y="-245807"/>
            <a:ext cx="2537415" cy="2546967"/>
          </a:xfrm>
          <a:custGeom>
            <a:avLst/>
            <a:gdLst/>
            <a:ahLst/>
            <a:cxnLst/>
            <a:rect r="r" b="b" t="t" l="l"/>
            <a:pathLst>
              <a:path h="2546967" w="2537415">
                <a:moveTo>
                  <a:pt x="0" y="2546966"/>
                </a:moveTo>
                <a:lnTo>
                  <a:pt x="2537415" y="2546966"/>
                </a:lnTo>
                <a:lnTo>
                  <a:pt x="2537415" y="0"/>
                </a:lnTo>
                <a:lnTo>
                  <a:pt x="0" y="0"/>
                </a:lnTo>
                <a:lnTo>
                  <a:pt x="0" y="2546966"/>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758866" y="1765564"/>
            <a:ext cx="3784072" cy="3784072"/>
          </a:xfrm>
          <a:custGeom>
            <a:avLst/>
            <a:gdLst/>
            <a:ahLst/>
            <a:cxnLst/>
            <a:rect r="r" b="b" t="t" l="l"/>
            <a:pathLst>
              <a:path h="3784072" w="3784072">
                <a:moveTo>
                  <a:pt x="0" y="0"/>
                </a:moveTo>
                <a:lnTo>
                  <a:pt x="3784072" y="0"/>
                </a:lnTo>
                <a:lnTo>
                  <a:pt x="3784072" y="3784072"/>
                </a:lnTo>
                <a:lnTo>
                  <a:pt x="0" y="3784072"/>
                </a:lnTo>
                <a:lnTo>
                  <a:pt x="0" y="0"/>
                </a:lnTo>
                <a:close/>
              </a:path>
            </a:pathLst>
          </a:custGeom>
          <a:blipFill>
            <a:blip r:embed="rId10"/>
            <a:stretch>
              <a:fillRect l="0" t="0" r="0" b="0"/>
            </a:stretch>
          </a:blipFill>
        </p:spPr>
      </p:sp>
      <p:sp>
        <p:nvSpPr>
          <p:cNvPr name="TextBox 7" id="7"/>
          <p:cNvSpPr txBox="true"/>
          <p:nvPr/>
        </p:nvSpPr>
        <p:spPr>
          <a:xfrm rot="0">
            <a:off x="731520" y="807720"/>
            <a:ext cx="7622835" cy="529591"/>
          </a:xfrm>
          <a:prstGeom prst="rect">
            <a:avLst/>
          </a:prstGeom>
        </p:spPr>
        <p:txBody>
          <a:bodyPr anchor="t" rtlCol="false" tIns="0" lIns="0" bIns="0" rIns="0">
            <a:spAutoFit/>
          </a:bodyPr>
          <a:lstStyle/>
          <a:p>
            <a:pPr>
              <a:lnSpc>
                <a:spcPts val="4080"/>
              </a:lnSpc>
            </a:pPr>
            <a:r>
              <a:rPr lang="en-US" sz="4000">
                <a:solidFill>
                  <a:srgbClr val="273335"/>
                </a:solidFill>
                <a:latin typeface="DM Serif Display"/>
              </a:rPr>
              <a:t>Minimizing Data Loss</a:t>
            </a:r>
          </a:p>
        </p:txBody>
      </p:sp>
      <p:sp>
        <p:nvSpPr>
          <p:cNvPr name="TextBox 8" id="8"/>
          <p:cNvSpPr txBox="true"/>
          <p:nvPr/>
        </p:nvSpPr>
        <p:spPr>
          <a:xfrm rot="0">
            <a:off x="4659763" y="2224959"/>
            <a:ext cx="4173731" cy="2697480"/>
          </a:xfrm>
          <a:prstGeom prst="rect">
            <a:avLst/>
          </a:prstGeom>
        </p:spPr>
        <p:txBody>
          <a:bodyPr anchor="t" rtlCol="false" tIns="0" lIns="0" bIns="0" rIns="0">
            <a:spAutoFit/>
          </a:bodyPr>
          <a:lstStyle/>
          <a:p>
            <a:pPr>
              <a:lnSpc>
                <a:spcPts val="3570"/>
              </a:lnSpc>
            </a:pPr>
            <a:r>
              <a:rPr lang="en-US" sz="2550">
                <a:solidFill>
                  <a:srgbClr val="273335"/>
                </a:solidFill>
                <a:latin typeface="Poppins"/>
              </a:rPr>
              <a:t>Minimizing the loss of information during the conversion process, such as special characters, non-standard fonts, and custom CSS styles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DAFxYoqRv7w</dc:identifier>
  <dcterms:modified xsi:type="dcterms:W3CDTF">2011-08-01T06:04:30Z</dcterms:modified>
  <cp:revision>1</cp:revision>
  <dc:title>STGI</dc:title>
</cp:coreProperties>
</file>